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59" r:id="rId1"/>
  </p:sldMasterIdLst>
  <p:notesMasterIdLst>
    <p:notesMasterId r:id="rId33"/>
  </p:notesMasterIdLst>
  <p:sldIdLst>
    <p:sldId id="256" r:id="rId2"/>
    <p:sldId id="275" r:id="rId3"/>
    <p:sldId id="266" r:id="rId4"/>
    <p:sldId id="292" r:id="rId5"/>
    <p:sldId id="293" r:id="rId6"/>
    <p:sldId id="264" r:id="rId7"/>
    <p:sldId id="265" r:id="rId8"/>
    <p:sldId id="286" r:id="rId9"/>
    <p:sldId id="287" r:id="rId10"/>
    <p:sldId id="288" r:id="rId11"/>
    <p:sldId id="289" r:id="rId12"/>
    <p:sldId id="267" r:id="rId13"/>
    <p:sldId id="268" r:id="rId14"/>
    <p:sldId id="262" r:id="rId15"/>
    <p:sldId id="257" r:id="rId16"/>
    <p:sldId id="269" r:id="rId17"/>
    <p:sldId id="263" r:id="rId18"/>
    <p:sldId id="270" r:id="rId19"/>
    <p:sldId id="273" r:id="rId20"/>
    <p:sldId id="281" r:id="rId21"/>
    <p:sldId id="271" r:id="rId22"/>
    <p:sldId id="280" r:id="rId23"/>
    <p:sldId id="279" r:id="rId24"/>
    <p:sldId id="282" r:id="rId25"/>
    <p:sldId id="290" r:id="rId26"/>
    <p:sldId id="283" r:id="rId27"/>
    <p:sldId id="284" r:id="rId28"/>
    <p:sldId id="285" r:id="rId29"/>
    <p:sldId id="294" r:id="rId30"/>
    <p:sldId id="295" r:id="rId31"/>
    <p:sldId id="296"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99"/>
    <a:srgbClr val="006666"/>
    <a:srgbClr val="D5D8D9"/>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956" autoAdjust="0"/>
    <p:restoredTop sz="94533" autoAdjust="0"/>
  </p:normalViewPr>
  <p:slideViewPr>
    <p:cSldViewPr snapToGrid="0">
      <p:cViewPr>
        <p:scale>
          <a:sx n="66" d="100"/>
          <a:sy n="66" d="100"/>
        </p:scale>
        <p:origin x="113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6448EA-65C2-4C3B-94E0-F4FCF86C5A24}" type="doc">
      <dgm:prSet loTypeId="urn:microsoft.com/office/officeart/2005/8/layout/vList3" loCatId="list" qsTypeId="urn:microsoft.com/office/officeart/2005/8/quickstyle/3d2" qsCatId="3D" csTypeId="urn:microsoft.com/office/officeart/2005/8/colors/accent0_2" csCatId="mainScheme" phldr="1"/>
      <dgm:spPr/>
      <dgm:t>
        <a:bodyPr/>
        <a:lstStyle/>
        <a:p>
          <a:endParaRPr lang="en-PH"/>
        </a:p>
      </dgm:t>
    </dgm:pt>
    <dgm:pt modelId="{81848BE4-92A0-4823-9DF0-E66C2DE19CBA}">
      <dgm:prSet custT="1"/>
      <dgm:spPr/>
      <dgm:t>
        <a:bodyPr/>
        <a:lstStyle/>
        <a:p>
          <a:pPr algn="l" rtl="0"/>
          <a:r>
            <a:rPr lang="en-PH" sz="2800" smtClean="0"/>
            <a:t>Java</a:t>
          </a:r>
          <a:endParaRPr lang="en-PH" sz="2800" dirty="0"/>
        </a:p>
      </dgm:t>
    </dgm:pt>
    <dgm:pt modelId="{B540821D-F5C1-49A2-B020-E4077DF02FE3}" type="parTrans" cxnId="{5997EBCC-0E26-4101-8A3F-E681D2597E32}">
      <dgm:prSet/>
      <dgm:spPr/>
      <dgm:t>
        <a:bodyPr/>
        <a:lstStyle/>
        <a:p>
          <a:pPr algn="l"/>
          <a:endParaRPr lang="en-PH" sz="2800">
            <a:solidFill>
              <a:srgbClr val="002060"/>
            </a:solidFill>
          </a:endParaRPr>
        </a:p>
      </dgm:t>
    </dgm:pt>
    <dgm:pt modelId="{B77AAD23-8B1C-4500-9181-5A260ABBF0F9}" type="sibTrans" cxnId="{5997EBCC-0E26-4101-8A3F-E681D2597E32}">
      <dgm:prSet/>
      <dgm:spPr/>
      <dgm:t>
        <a:bodyPr/>
        <a:lstStyle/>
        <a:p>
          <a:pPr algn="l"/>
          <a:endParaRPr lang="en-PH" sz="2800">
            <a:solidFill>
              <a:srgbClr val="002060"/>
            </a:solidFill>
          </a:endParaRPr>
        </a:p>
      </dgm:t>
    </dgm:pt>
    <dgm:pt modelId="{74244EBE-19F5-482A-860B-0D44DBCD1760}">
      <dgm:prSet custT="1"/>
      <dgm:spPr/>
      <dgm:t>
        <a:bodyPr/>
        <a:lstStyle/>
        <a:p>
          <a:pPr algn="l" rtl="0"/>
          <a:r>
            <a:rPr lang="en-PH" sz="2800" smtClean="0"/>
            <a:t>C</a:t>
          </a:r>
          <a:endParaRPr lang="en-PH" sz="2800"/>
        </a:p>
      </dgm:t>
    </dgm:pt>
    <dgm:pt modelId="{573F20CE-241B-40FD-8398-852A4EE242D3}" type="parTrans" cxnId="{0F9DD63F-8679-476D-8893-C79D7DF5025B}">
      <dgm:prSet/>
      <dgm:spPr/>
      <dgm:t>
        <a:bodyPr/>
        <a:lstStyle/>
        <a:p>
          <a:pPr algn="l"/>
          <a:endParaRPr lang="en-PH" sz="2800">
            <a:solidFill>
              <a:srgbClr val="002060"/>
            </a:solidFill>
          </a:endParaRPr>
        </a:p>
      </dgm:t>
    </dgm:pt>
    <dgm:pt modelId="{37D0A59C-5DBB-42A1-85EC-913AB938F177}" type="sibTrans" cxnId="{0F9DD63F-8679-476D-8893-C79D7DF5025B}">
      <dgm:prSet/>
      <dgm:spPr/>
      <dgm:t>
        <a:bodyPr/>
        <a:lstStyle/>
        <a:p>
          <a:pPr algn="l"/>
          <a:endParaRPr lang="en-PH" sz="2800">
            <a:solidFill>
              <a:srgbClr val="002060"/>
            </a:solidFill>
          </a:endParaRPr>
        </a:p>
      </dgm:t>
    </dgm:pt>
    <dgm:pt modelId="{1E909520-4DFC-42C1-8EDC-4DB0AF14D248}">
      <dgm:prSet custT="1"/>
      <dgm:spPr/>
      <dgm:t>
        <a:bodyPr/>
        <a:lstStyle/>
        <a:p>
          <a:pPr algn="l" rtl="0"/>
          <a:r>
            <a:rPr lang="en-PH" sz="2800" smtClean="0"/>
            <a:t>C++</a:t>
          </a:r>
          <a:endParaRPr lang="en-PH" sz="2800"/>
        </a:p>
      </dgm:t>
    </dgm:pt>
    <dgm:pt modelId="{218174BD-3ACB-4AD4-B3BD-1E10A0A1A1CF}" type="parTrans" cxnId="{D9E6D982-F94F-4D03-ABCD-E089EA613A58}">
      <dgm:prSet/>
      <dgm:spPr/>
      <dgm:t>
        <a:bodyPr/>
        <a:lstStyle/>
        <a:p>
          <a:pPr algn="l"/>
          <a:endParaRPr lang="en-PH" sz="2800">
            <a:solidFill>
              <a:srgbClr val="002060"/>
            </a:solidFill>
          </a:endParaRPr>
        </a:p>
      </dgm:t>
    </dgm:pt>
    <dgm:pt modelId="{23486FFF-904B-41E0-B3C4-6538AFD149DF}" type="sibTrans" cxnId="{D9E6D982-F94F-4D03-ABCD-E089EA613A58}">
      <dgm:prSet/>
      <dgm:spPr/>
      <dgm:t>
        <a:bodyPr/>
        <a:lstStyle/>
        <a:p>
          <a:pPr algn="l"/>
          <a:endParaRPr lang="en-PH" sz="2800">
            <a:solidFill>
              <a:srgbClr val="002060"/>
            </a:solidFill>
          </a:endParaRPr>
        </a:p>
      </dgm:t>
    </dgm:pt>
    <dgm:pt modelId="{49AC8E8B-C47F-454A-B06C-843CC8DEFB75}">
      <dgm:prSet custT="1"/>
      <dgm:spPr/>
      <dgm:t>
        <a:bodyPr/>
        <a:lstStyle/>
        <a:p>
          <a:pPr algn="l" rtl="0"/>
          <a:r>
            <a:rPr lang="en-PH" sz="2800" smtClean="0"/>
            <a:t>PHP</a:t>
          </a:r>
          <a:endParaRPr lang="en-PH" sz="2800" dirty="0"/>
        </a:p>
      </dgm:t>
    </dgm:pt>
    <dgm:pt modelId="{01C0034D-9E00-44B0-BFDB-EB5536299B14}" type="parTrans" cxnId="{5082E9A2-E8BB-4307-A3F7-C6963D11070C}">
      <dgm:prSet/>
      <dgm:spPr/>
      <dgm:t>
        <a:bodyPr/>
        <a:lstStyle/>
        <a:p>
          <a:pPr algn="l"/>
          <a:endParaRPr lang="en-PH" sz="2800">
            <a:solidFill>
              <a:srgbClr val="002060"/>
            </a:solidFill>
          </a:endParaRPr>
        </a:p>
      </dgm:t>
    </dgm:pt>
    <dgm:pt modelId="{96F99155-8A79-472B-A3CF-BF664EE5FBB0}" type="sibTrans" cxnId="{5082E9A2-E8BB-4307-A3F7-C6963D11070C}">
      <dgm:prSet/>
      <dgm:spPr/>
      <dgm:t>
        <a:bodyPr/>
        <a:lstStyle/>
        <a:p>
          <a:pPr algn="l"/>
          <a:endParaRPr lang="en-PH" sz="2800">
            <a:solidFill>
              <a:srgbClr val="002060"/>
            </a:solidFill>
          </a:endParaRPr>
        </a:p>
      </dgm:t>
    </dgm:pt>
    <dgm:pt modelId="{38860D95-F417-4519-BBB8-4DD260B4C144}">
      <dgm:prSet custT="1"/>
      <dgm:spPr/>
      <dgm:t>
        <a:bodyPr/>
        <a:lstStyle/>
        <a:p>
          <a:pPr algn="l" rtl="0"/>
          <a:r>
            <a:rPr lang="en-PH" sz="2800" dirty="0" smtClean="0"/>
            <a:t>VB.net</a:t>
          </a:r>
          <a:endParaRPr lang="en-PH" sz="2800" dirty="0"/>
        </a:p>
      </dgm:t>
    </dgm:pt>
    <dgm:pt modelId="{AEC31F46-B959-4C28-969A-BCFBB067797A}" type="parTrans" cxnId="{171DF5C9-4AA2-46FF-812A-139C4BFE8FAA}">
      <dgm:prSet/>
      <dgm:spPr/>
      <dgm:t>
        <a:bodyPr/>
        <a:lstStyle/>
        <a:p>
          <a:pPr algn="l"/>
          <a:endParaRPr lang="en-PH" sz="2800">
            <a:solidFill>
              <a:srgbClr val="002060"/>
            </a:solidFill>
          </a:endParaRPr>
        </a:p>
      </dgm:t>
    </dgm:pt>
    <dgm:pt modelId="{BF8AE451-7B4B-4A4D-8CB9-0802122FFDB9}" type="sibTrans" cxnId="{171DF5C9-4AA2-46FF-812A-139C4BFE8FAA}">
      <dgm:prSet/>
      <dgm:spPr/>
      <dgm:t>
        <a:bodyPr/>
        <a:lstStyle/>
        <a:p>
          <a:pPr algn="l"/>
          <a:endParaRPr lang="en-PH" sz="2800">
            <a:solidFill>
              <a:srgbClr val="002060"/>
            </a:solidFill>
          </a:endParaRPr>
        </a:p>
      </dgm:t>
    </dgm:pt>
    <dgm:pt modelId="{E4881EF6-8BCC-4D73-B474-79E5555788E1}">
      <dgm:prSet custT="1"/>
      <dgm:spPr/>
      <dgm:t>
        <a:bodyPr/>
        <a:lstStyle/>
        <a:p>
          <a:pPr algn="l" rtl="0"/>
          <a:r>
            <a:rPr lang="en-PH" sz="2800" smtClean="0"/>
            <a:t>Python </a:t>
          </a:r>
          <a:endParaRPr lang="en-PH" sz="2800" dirty="0"/>
        </a:p>
      </dgm:t>
    </dgm:pt>
    <dgm:pt modelId="{78731F04-4606-46DF-9739-1B67007DEEF7}" type="parTrans" cxnId="{D4B1D195-408D-4A12-98BC-C6EC4833E8C7}">
      <dgm:prSet/>
      <dgm:spPr/>
      <dgm:t>
        <a:bodyPr/>
        <a:lstStyle/>
        <a:p>
          <a:pPr algn="l"/>
          <a:endParaRPr lang="en-PH" sz="2800">
            <a:solidFill>
              <a:srgbClr val="002060"/>
            </a:solidFill>
          </a:endParaRPr>
        </a:p>
      </dgm:t>
    </dgm:pt>
    <dgm:pt modelId="{50FB5217-CAD8-4A5B-8071-04ACD3CA7F80}" type="sibTrans" cxnId="{D4B1D195-408D-4A12-98BC-C6EC4833E8C7}">
      <dgm:prSet/>
      <dgm:spPr/>
      <dgm:t>
        <a:bodyPr/>
        <a:lstStyle/>
        <a:p>
          <a:pPr algn="l"/>
          <a:endParaRPr lang="en-PH" sz="2800">
            <a:solidFill>
              <a:srgbClr val="002060"/>
            </a:solidFill>
          </a:endParaRPr>
        </a:p>
      </dgm:t>
    </dgm:pt>
    <dgm:pt modelId="{3FA76601-4CC0-4318-9E1E-A2E7880E3907}">
      <dgm:prSet custT="1"/>
      <dgm:spPr/>
      <dgm:t>
        <a:bodyPr/>
        <a:lstStyle/>
        <a:p>
          <a:pPr algn="l" rtl="0"/>
          <a:r>
            <a:rPr lang="en-PH" sz="2800" smtClean="0"/>
            <a:t>C# </a:t>
          </a:r>
          <a:endParaRPr lang="en-PH" sz="2800"/>
        </a:p>
      </dgm:t>
    </dgm:pt>
    <dgm:pt modelId="{7EE179C2-2FF7-4BB4-8AD0-938A829F1362}" type="parTrans" cxnId="{45119CFE-7EA9-48A9-BA92-C5E1B402BB00}">
      <dgm:prSet/>
      <dgm:spPr/>
      <dgm:t>
        <a:bodyPr/>
        <a:lstStyle/>
        <a:p>
          <a:pPr algn="l"/>
          <a:endParaRPr lang="en-PH" sz="2800">
            <a:solidFill>
              <a:srgbClr val="002060"/>
            </a:solidFill>
          </a:endParaRPr>
        </a:p>
      </dgm:t>
    </dgm:pt>
    <dgm:pt modelId="{79CDFBAB-C8C5-4B39-91C5-7D6E930E048B}" type="sibTrans" cxnId="{45119CFE-7EA9-48A9-BA92-C5E1B402BB00}">
      <dgm:prSet/>
      <dgm:spPr/>
      <dgm:t>
        <a:bodyPr/>
        <a:lstStyle/>
        <a:p>
          <a:pPr algn="l"/>
          <a:endParaRPr lang="en-PH" sz="2800">
            <a:solidFill>
              <a:srgbClr val="002060"/>
            </a:solidFill>
          </a:endParaRPr>
        </a:p>
      </dgm:t>
    </dgm:pt>
    <dgm:pt modelId="{843700BA-8883-4B6B-B9EC-2859C0B8E8A2}">
      <dgm:prSet custT="1"/>
      <dgm:spPr/>
      <dgm:t>
        <a:bodyPr/>
        <a:lstStyle/>
        <a:p>
          <a:pPr algn="l" rtl="0"/>
          <a:r>
            <a:rPr lang="en-PH" sz="2800" smtClean="0"/>
            <a:t>JavaScript</a:t>
          </a:r>
          <a:endParaRPr lang="en-PH" sz="2800" dirty="0"/>
        </a:p>
      </dgm:t>
    </dgm:pt>
    <dgm:pt modelId="{283FE2AF-CE46-4C07-8EBB-7EAA52211AAE}" type="parTrans" cxnId="{EBF8AFEB-3CB9-44AD-ACB0-BE059ECCF920}">
      <dgm:prSet/>
      <dgm:spPr/>
      <dgm:t>
        <a:bodyPr/>
        <a:lstStyle/>
        <a:p>
          <a:pPr algn="l"/>
          <a:endParaRPr lang="en-PH" sz="2800">
            <a:solidFill>
              <a:srgbClr val="002060"/>
            </a:solidFill>
          </a:endParaRPr>
        </a:p>
      </dgm:t>
    </dgm:pt>
    <dgm:pt modelId="{D2D54D63-07EB-4C3D-AA9A-EF77A6AD76D7}" type="sibTrans" cxnId="{EBF8AFEB-3CB9-44AD-ACB0-BE059ECCF920}">
      <dgm:prSet/>
      <dgm:spPr/>
      <dgm:t>
        <a:bodyPr/>
        <a:lstStyle/>
        <a:p>
          <a:pPr algn="l"/>
          <a:endParaRPr lang="en-PH" sz="2800">
            <a:solidFill>
              <a:srgbClr val="002060"/>
            </a:solidFill>
          </a:endParaRPr>
        </a:p>
      </dgm:t>
    </dgm:pt>
    <dgm:pt modelId="{77F849BE-836E-48DE-B671-0E1BC013B63C}">
      <dgm:prSet custT="1"/>
      <dgm:spPr/>
      <dgm:t>
        <a:bodyPr/>
        <a:lstStyle/>
        <a:p>
          <a:pPr algn="l" rtl="0"/>
          <a:r>
            <a:rPr lang="en-PH" sz="2800" smtClean="0"/>
            <a:t>Perl</a:t>
          </a:r>
          <a:endParaRPr lang="en-PH" sz="2800" dirty="0"/>
        </a:p>
      </dgm:t>
    </dgm:pt>
    <dgm:pt modelId="{AC17B36B-DE13-4408-B836-559C35ECAFA5}" type="parTrans" cxnId="{643EA5E8-452E-4D65-B8C2-06885C1F3FF6}">
      <dgm:prSet/>
      <dgm:spPr/>
      <dgm:t>
        <a:bodyPr/>
        <a:lstStyle/>
        <a:p>
          <a:pPr algn="l"/>
          <a:endParaRPr lang="en-PH" sz="2800">
            <a:solidFill>
              <a:srgbClr val="002060"/>
            </a:solidFill>
          </a:endParaRPr>
        </a:p>
      </dgm:t>
    </dgm:pt>
    <dgm:pt modelId="{AD9DC618-46FC-49BA-8CD9-836AC83F7745}" type="sibTrans" cxnId="{643EA5E8-452E-4D65-B8C2-06885C1F3FF6}">
      <dgm:prSet/>
      <dgm:spPr/>
      <dgm:t>
        <a:bodyPr/>
        <a:lstStyle/>
        <a:p>
          <a:pPr algn="l"/>
          <a:endParaRPr lang="en-PH" sz="2800">
            <a:solidFill>
              <a:srgbClr val="002060"/>
            </a:solidFill>
          </a:endParaRPr>
        </a:p>
      </dgm:t>
    </dgm:pt>
    <dgm:pt modelId="{8BCF6BE1-4E08-4B2D-9116-6143BD5C1E0A}">
      <dgm:prSet custT="1"/>
      <dgm:spPr/>
      <dgm:t>
        <a:bodyPr/>
        <a:lstStyle/>
        <a:p>
          <a:pPr algn="l" rtl="0"/>
          <a:r>
            <a:rPr lang="en-PH" sz="2800" smtClean="0"/>
            <a:t>Ruby</a:t>
          </a:r>
          <a:endParaRPr lang="en-PH" sz="2800" dirty="0"/>
        </a:p>
      </dgm:t>
    </dgm:pt>
    <dgm:pt modelId="{C1714F93-AD5D-4475-BDA1-312EEBF3204B}" type="parTrans" cxnId="{CCA52152-F897-4F4F-814C-D5B248D16415}">
      <dgm:prSet/>
      <dgm:spPr/>
      <dgm:t>
        <a:bodyPr/>
        <a:lstStyle/>
        <a:p>
          <a:pPr algn="l"/>
          <a:endParaRPr lang="en-PH" sz="2800">
            <a:solidFill>
              <a:srgbClr val="002060"/>
            </a:solidFill>
          </a:endParaRPr>
        </a:p>
      </dgm:t>
    </dgm:pt>
    <dgm:pt modelId="{4876CD7D-19BB-4712-9177-C28E06F7DC3F}" type="sibTrans" cxnId="{CCA52152-F897-4F4F-814C-D5B248D16415}">
      <dgm:prSet/>
      <dgm:spPr/>
      <dgm:t>
        <a:bodyPr/>
        <a:lstStyle/>
        <a:p>
          <a:pPr algn="l"/>
          <a:endParaRPr lang="en-PH" sz="2800">
            <a:solidFill>
              <a:srgbClr val="002060"/>
            </a:solidFill>
          </a:endParaRPr>
        </a:p>
      </dgm:t>
    </dgm:pt>
    <dgm:pt modelId="{FB146EAC-09A3-4C39-A50D-62CC47A35FE9}" type="pres">
      <dgm:prSet presAssocID="{D66448EA-65C2-4C3B-94E0-F4FCF86C5A24}" presName="linearFlow" presStyleCnt="0">
        <dgm:presLayoutVars>
          <dgm:dir/>
          <dgm:resizeHandles val="exact"/>
        </dgm:presLayoutVars>
      </dgm:prSet>
      <dgm:spPr/>
      <dgm:t>
        <a:bodyPr/>
        <a:lstStyle/>
        <a:p>
          <a:endParaRPr lang="en-PH"/>
        </a:p>
      </dgm:t>
    </dgm:pt>
    <dgm:pt modelId="{34A89911-A459-41EC-B494-13DBBB444EF6}" type="pres">
      <dgm:prSet presAssocID="{81848BE4-92A0-4823-9DF0-E66C2DE19CBA}" presName="composite" presStyleCnt="0"/>
      <dgm:spPr/>
      <dgm:t>
        <a:bodyPr/>
        <a:lstStyle/>
        <a:p>
          <a:endParaRPr lang="en-PH"/>
        </a:p>
      </dgm:t>
    </dgm:pt>
    <dgm:pt modelId="{408929BC-1508-498C-AA3F-0E12257DC24F}" type="pres">
      <dgm:prSet presAssocID="{81848BE4-92A0-4823-9DF0-E66C2DE19CBA}" presName="imgShp" presStyleLbl="fgImgPlace1" presStyleIdx="0" presStyleCnt="10"/>
      <dgm:spPr/>
      <dgm:t>
        <a:bodyPr/>
        <a:lstStyle/>
        <a:p>
          <a:endParaRPr lang="en-PH"/>
        </a:p>
      </dgm:t>
    </dgm:pt>
    <dgm:pt modelId="{4FA04A61-C605-4D6E-B0E2-E6EB5EF8228C}" type="pres">
      <dgm:prSet presAssocID="{81848BE4-92A0-4823-9DF0-E66C2DE19CBA}" presName="txShp" presStyleLbl="node1" presStyleIdx="0" presStyleCnt="10">
        <dgm:presLayoutVars>
          <dgm:bulletEnabled val="1"/>
        </dgm:presLayoutVars>
      </dgm:prSet>
      <dgm:spPr/>
      <dgm:t>
        <a:bodyPr/>
        <a:lstStyle/>
        <a:p>
          <a:endParaRPr lang="en-PH"/>
        </a:p>
      </dgm:t>
    </dgm:pt>
    <dgm:pt modelId="{D5B86E6C-26EC-42E9-8520-3F23A7467645}" type="pres">
      <dgm:prSet presAssocID="{B77AAD23-8B1C-4500-9181-5A260ABBF0F9}" presName="spacing" presStyleCnt="0"/>
      <dgm:spPr/>
      <dgm:t>
        <a:bodyPr/>
        <a:lstStyle/>
        <a:p>
          <a:endParaRPr lang="en-PH"/>
        </a:p>
      </dgm:t>
    </dgm:pt>
    <dgm:pt modelId="{46A20D57-F26C-4BBB-BB45-4248EF3D6E3E}" type="pres">
      <dgm:prSet presAssocID="{74244EBE-19F5-482A-860B-0D44DBCD1760}" presName="composite" presStyleCnt="0"/>
      <dgm:spPr/>
      <dgm:t>
        <a:bodyPr/>
        <a:lstStyle/>
        <a:p>
          <a:endParaRPr lang="en-PH"/>
        </a:p>
      </dgm:t>
    </dgm:pt>
    <dgm:pt modelId="{3A0835E8-8814-4800-9F98-9485074E7BA5}" type="pres">
      <dgm:prSet presAssocID="{74244EBE-19F5-482A-860B-0D44DBCD1760}" presName="imgShp" presStyleLbl="fgImgPlace1" presStyleIdx="1" presStyleCnt="10"/>
      <dgm:spPr/>
      <dgm:t>
        <a:bodyPr/>
        <a:lstStyle/>
        <a:p>
          <a:endParaRPr lang="en-PH"/>
        </a:p>
      </dgm:t>
    </dgm:pt>
    <dgm:pt modelId="{AFE5912B-72FD-4FA2-8D83-2939CD26B4D4}" type="pres">
      <dgm:prSet presAssocID="{74244EBE-19F5-482A-860B-0D44DBCD1760}" presName="txShp" presStyleLbl="node1" presStyleIdx="1" presStyleCnt="10">
        <dgm:presLayoutVars>
          <dgm:bulletEnabled val="1"/>
        </dgm:presLayoutVars>
      </dgm:prSet>
      <dgm:spPr/>
      <dgm:t>
        <a:bodyPr/>
        <a:lstStyle/>
        <a:p>
          <a:endParaRPr lang="en-PH"/>
        </a:p>
      </dgm:t>
    </dgm:pt>
    <dgm:pt modelId="{04685F33-B1DB-41AD-9103-827DA2495771}" type="pres">
      <dgm:prSet presAssocID="{37D0A59C-5DBB-42A1-85EC-913AB938F177}" presName="spacing" presStyleCnt="0"/>
      <dgm:spPr/>
      <dgm:t>
        <a:bodyPr/>
        <a:lstStyle/>
        <a:p>
          <a:endParaRPr lang="en-PH"/>
        </a:p>
      </dgm:t>
    </dgm:pt>
    <dgm:pt modelId="{4EE6B1C5-529B-4E2E-86B5-D8403F1D4364}" type="pres">
      <dgm:prSet presAssocID="{1E909520-4DFC-42C1-8EDC-4DB0AF14D248}" presName="composite" presStyleCnt="0"/>
      <dgm:spPr/>
      <dgm:t>
        <a:bodyPr/>
        <a:lstStyle/>
        <a:p>
          <a:endParaRPr lang="en-PH"/>
        </a:p>
      </dgm:t>
    </dgm:pt>
    <dgm:pt modelId="{541DAC9B-9424-4C8E-A5F0-A640A93FAB2E}" type="pres">
      <dgm:prSet presAssocID="{1E909520-4DFC-42C1-8EDC-4DB0AF14D248}" presName="imgShp" presStyleLbl="fgImgPlace1" presStyleIdx="2" presStyleCnt="10"/>
      <dgm:spPr/>
      <dgm:t>
        <a:bodyPr/>
        <a:lstStyle/>
        <a:p>
          <a:endParaRPr lang="en-PH"/>
        </a:p>
      </dgm:t>
    </dgm:pt>
    <dgm:pt modelId="{DBDA4652-AB42-4774-BE41-A24C3855AB92}" type="pres">
      <dgm:prSet presAssocID="{1E909520-4DFC-42C1-8EDC-4DB0AF14D248}" presName="txShp" presStyleLbl="node1" presStyleIdx="2" presStyleCnt="10">
        <dgm:presLayoutVars>
          <dgm:bulletEnabled val="1"/>
        </dgm:presLayoutVars>
      </dgm:prSet>
      <dgm:spPr/>
      <dgm:t>
        <a:bodyPr/>
        <a:lstStyle/>
        <a:p>
          <a:endParaRPr lang="en-PH"/>
        </a:p>
      </dgm:t>
    </dgm:pt>
    <dgm:pt modelId="{B5BBC2E9-10D8-44AF-A958-9D79FB193967}" type="pres">
      <dgm:prSet presAssocID="{23486FFF-904B-41E0-B3C4-6538AFD149DF}" presName="spacing" presStyleCnt="0"/>
      <dgm:spPr/>
      <dgm:t>
        <a:bodyPr/>
        <a:lstStyle/>
        <a:p>
          <a:endParaRPr lang="en-PH"/>
        </a:p>
      </dgm:t>
    </dgm:pt>
    <dgm:pt modelId="{956F6574-F6A4-4A22-9149-E35FC14D31B3}" type="pres">
      <dgm:prSet presAssocID="{49AC8E8B-C47F-454A-B06C-843CC8DEFB75}" presName="composite" presStyleCnt="0"/>
      <dgm:spPr/>
      <dgm:t>
        <a:bodyPr/>
        <a:lstStyle/>
        <a:p>
          <a:endParaRPr lang="en-PH"/>
        </a:p>
      </dgm:t>
    </dgm:pt>
    <dgm:pt modelId="{6479168A-8675-46E0-B237-011C7B86C140}" type="pres">
      <dgm:prSet presAssocID="{49AC8E8B-C47F-454A-B06C-843CC8DEFB75}" presName="imgShp" presStyleLbl="fgImgPlace1" presStyleIdx="3" presStyleCnt="10"/>
      <dgm:spPr/>
      <dgm:t>
        <a:bodyPr/>
        <a:lstStyle/>
        <a:p>
          <a:endParaRPr lang="en-PH"/>
        </a:p>
      </dgm:t>
    </dgm:pt>
    <dgm:pt modelId="{199E0A57-786A-4832-90E4-255B7227FABD}" type="pres">
      <dgm:prSet presAssocID="{49AC8E8B-C47F-454A-B06C-843CC8DEFB75}" presName="txShp" presStyleLbl="node1" presStyleIdx="3" presStyleCnt="10">
        <dgm:presLayoutVars>
          <dgm:bulletEnabled val="1"/>
        </dgm:presLayoutVars>
      </dgm:prSet>
      <dgm:spPr/>
      <dgm:t>
        <a:bodyPr/>
        <a:lstStyle/>
        <a:p>
          <a:endParaRPr lang="en-PH"/>
        </a:p>
      </dgm:t>
    </dgm:pt>
    <dgm:pt modelId="{1197A634-DD35-40B1-9E82-1FE41B6E0535}" type="pres">
      <dgm:prSet presAssocID="{96F99155-8A79-472B-A3CF-BF664EE5FBB0}" presName="spacing" presStyleCnt="0"/>
      <dgm:spPr/>
      <dgm:t>
        <a:bodyPr/>
        <a:lstStyle/>
        <a:p>
          <a:endParaRPr lang="en-PH"/>
        </a:p>
      </dgm:t>
    </dgm:pt>
    <dgm:pt modelId="{887821A4-506A-430D-8CAB-D262324DF26E}" type="pres">
      <dgm:prSet presAssocID="{38860D95-F417-4519-BBB8-4DD260B4C144}" presName="composite" presStyleCnt="0"/>
      <dgm:spPr/>
      <dgm:t>
        <a:bodyPr/>
        <a:lstStyle/>
        <a:p>
          <a:endParaRPr lang="en-PH"/>
        </a:p>
      </dgm:t>
    </dgm:pt>
    <dgm:pt modelId="{61E13B1C-63B7-49E1-B681-4D8013660902}" type="pres">
      <dgm:prSet presAssocID="{38860D95-F417-4519-BBB8-4DD260B4C144}" presName="imgShp" presStyleLbl="fgImgPlace1" presStyleIdx="4" presStyleCnt="10"/>
      <dgm:spPr/>
      <dgm:t>
        <a:bodyPr/>
        <a:lstStyle/>
        <a:p>
          <a:endParaRPr lang="en-PH"/>
        </a:p>
      </dgm:t>
    </dgm:pt>
    <dgm:pt modelId="{4080A58A-81F1-47CA-9C49-A37DBBF3C13E}" type="pres">
      <dgm:prSet presAssocID="{38860D95-F417-4519-BBB8-4DD260B4C144}" presName="txShp" presStyleLbl="node1" presStyleIdx="4" presStyleCnt="10">
        <dgm:presLayoutVars>
          <dgm:bulletEnabled val="1"/>
        </dgm:presLayoutVars>
      </dgm:prSet>
      <dgm:spPr/>
      <dgm:t>
        <a:bodyPr/>
        <a:lstStyle/>
        <a:p>
          <a:endParaRPr lang="en-PH"/>
        </a:p>
      </dgm:t>
    </dgm:pt>
    <dgm:pt modelId="{F916C0FE-338E-49DE-A106-358C1AAD8E06}" type="pres">
      <dgm:prSet presAssocID="{BF8AE451-7B4B-4A4D-8CB9-0802122FFDB9}" presName="spacing" presStyleCnt="0"/>
      <dgm:spPr/>
      <dgm:t>
        <a:bodyPr/>
        <a:lstStyle/>
        <a:p>
          <a:endParaRPr lang="en-PH"/>
        </a:p>
      </dgm:t>
    </dgm:pt>
    <dgm:pt modelId="{48005F24-0E7A-4DE0-8EF4-98997DA94180}" type="pres">
      <dgm:prSet presAssocID="{E4881EF6-8BCC-4D73-B474-79E5555788E1}" presName="composite" presStyleCnt="0"/>
      <dgm:spPr/>
      <dgm:t>
        <a:bodyPr/>
        <a:lstStyle/>
        <a:p>
          <a:endParaRPr lang="en-PH"/>
        </a:p>
      </dgm:t>
    </dgm:pt>
    <dgm:pt modelId="{6772ABAF-6DC9-490C-B972-99C2BC9BC010}" type="pres">
      <dgm:prSet presAssocID="{E4881EF6-8BCC-4D73-B474-79E5555788E1}" presName="imgShp" presStyleLbl="fgImgPlace1" presStyleIdx="5" presStyleCnt="10"/>
      <dgm:spPr/>
      <dgm:t>
        <a:bodyPr/>
        <a:lstStyle/>
        <a:p>
          <a:endParaRPr lang="en-PH"/>
        </a:p>
      </dgm:t>
    </dgm:pt>
    <dgm:pt modelId="{5EEECDD6-2303-4EE8-B9ED-C712B44C6501}" type="pres">
      <dgm:prSet presAssocID="{E4881EF6-8BCC-4D73-B474-79E5555788E1}" presName="txShp" presStyleLbl="node1" presStyleIdx="5" presStyleCnt="10">
        <dgm:presLayoutVars>
          <dgm:bulletEnabled val="1"/>
        </dgm:presLayoutVars>
      </dgm:prSet>
      <dgm:spPr/>
      <dgm:t>
        <a:bodyPr/>
        <a:lstStyle/>
        <a:p>
          <a:endParaRPr lang="en-PH"/>
        </a:p>
      </dgm:t>
    </dgm:pt>
    <dgm:pt modelId="{2E14E74E-BBD0-4825-BDB5-57EE65B7E957}" type="pres">
      <dgm:prSet presAssocID="{50FB5217-CAD8-4A5B-8071-04ACD3CA7F80}" presName="spacing" presStyleCnt="0"/>
      <dgm:spPr/>
      <dgm:t>
        <a:bodyPr/>
        <a:lstStyle/>
        <a:p>
          <a:endParaRPr lang="en-PH"/>
        </a:p>
      </dgm:t>
    </dgm:pt>
    <dgm:pt modelId="{79AA3249-6008-4BAD-AEC5-E4557652E635}" type="pres">
      <dgm:prSet presAssocID="{3FA76601-4CC0-4318-9E1E-A2E7880E3907}" presName="composite" presStyleCnt="0"/>
      <dgm:spPr/>
      <dgm:t>
        <a:bodyPr/>
        <a:lstStyle/>
        <a:p>
          <a:endParaRPr lang="en-PH"/>
        </a:p>
      </dgm:t>
    </dgm:pt>
    <dgm:pt modelId="{9DE2D2EC-FEF6-4FE0-B503-F6B403A0676E}" type="pres">
      <dgm:prSet presAssocID="{3FA76601-4CC0-4318-9E1E-A2E7880E3907}" presName="imgShp" presStyleLbl="fgImgPlace1" presStyleIdx="6" presStyleCnt="10"/>
      <dgm:spPr/>
      <dgm:t>
        <a:bodyPr/>
        <a:lstStyle/>
        <a:p>
          <a:endParaRPr lang="en-PH"/>
        </a:p>
      </dgm:t>
    </dgm:pt>
    <dgm:pt modelId="{FCBF9FDE-1432-41CD-9F89-E19405E1B22F}" type="pres">
      <dgm:prSet presAssocID="{3FA76601-4CC0-4318-9E1E-A2E7880E3907}" presName="txShp" presStyleLbl="node1" presStyleIdx="6" presStyleCnt="10">
        <dgm:presLayoutVars>
          <dgm:bulletEnabled val="1"/>
        </dgm:presLayoutVars>
      </dgm:prSet>
      <dgm:spPr/>
      <dgm:t>
        <a:bodyPr/>
        <a:lstStyle/>
        <a:p>
          <a:endParaRPr lang="en-PH"/>
        </a:p>
      </dgm:t>
    </dgm:pt>
    <dgm:pt modelId="{81EA0169-9B87-4FB8-9E2D-99C9201407AE}" type="pres">
      <dgm:prSet presAssocID="{79CDFBAB-C8C5-4B39-91C5-7D6E930E048B}" presName="spacing" presStyleCnt="0"/>
      <dgm:spPr/>
      <dgm:t>
        <a:bodyPr/>
        <a:lstStyle/>
        <a:p>
          <a:endParaRPr lang="en-PH"/>
        </a:p>
      </dgm:t>
    </dgm:pt>
    <dgm:pt modelId="{725231CE-3E73-4E93-81F3-1DFBDFF72A2B}" type="pres">
      <dgm:prSet presAssocID="{843700BA-8883-4B6B-B9EC-2859C0B8E8A2}" presName="composite" presStyleCnt="0"/>
      <dgm:spPr/>
      <dgm:t>
        <a:bodyPr/>
        <a:lstStyle/>
        <a:p>
          <a:endParaRPr lang="en-PH"/>
        </a:p>
      </dgm:t>
    </dgm:pt>
    <dgm:pt modelId="{A2454998-E7D1-4D6D-A4A0-77EA40E5AEDB}" type="pres">
      <dgm:prSet presAssocID="{843700BA-8883-4B6B-B9EC-2859C0B8E8A2}" presName="imgShp" presStyleLbl="fgImgPlace1" presStyleIdx="7" presStyleCnt="10"/>
      <dgm:spPr/>
      <dgm:t>
        <a:bodyPr/>
        <a:lstStyle/>
        <a:p>
          <a:endParaRPr lang="en-PH"/>
        </a:p>
      </dgm:t>
    </dgm:pt>
    <dgm:pt modelId="{584AEDB8-B7AE-452D-9093-40149B6390A6}" type="pres">
      <dgm:prSet presAssocID="{843700BA-8883-4B6B-B9EC-2859C0B8E8A2}" presName="txShp" presStyleLbl="node1" presStyleIdx="7" presStyleCnt="10">
        <dgm:presLayoutVars>
          <dgm:bulletEnabled val="1"/>
        </dgm:presLayoutVars>
      </dgm:prSet>
      <dgm:spPr/>
      <dgm:t>
        <a:bodyPr/>
        <a:lstStyle/>
        <a:p>
          <a:endParaRPr lang="en-PH"/>
        </a:p>
      </dgm:t>
    </dgm:pt>
    <dgm:pt modelId="{5569CFDB-F09D-49BA-A6A7-D8BBC2596A8B}" type="pres">
      <dgm:prSet presAssocID="{D2D54D63-07EB-4C3D-AA9A-EF77A6AD76D7}" presName="spacing" presStyleCnt="0"/>
      <dgm:spPr/>
      <dgm:t>
        <a:bodyPr/>
        <a:lstStyle/>
        <a:p>
          <a:endParaRPr lang="en-PH"/>
        </a:p>
      </dgm:t>
    </dgm:pt>
    <dgm:pt modelId="{0A99BB75-C389-4F4A-B512-702DC0CCA272}" type="pres">
      <dgm:prSet presAssocID="{77F849BE-836E-48DE-B671-0E1BC013B63C}" presName="composite" presStyleCnt="0"/>
      <dgm:spPr/>
      <dgm:t>
        <a:bodyPr/>
        <a:lstStyle/>
        <a:p>
          <a:endParaRPr lang="en-PH"/>
        </a:p>
      </dgm:t>
    </dgm:pt>
    <dgm:pt modelId="{221E16D2-8BA9-4C12-A31E-804AC0AF1208}" type="pres">
      <dgm:prSet presAssocID="{77F849BE-836E-48DE-B671-0E1BC013B63C}" presName="imgShp" presStyleLbl="fgImgPlace1" presStyleIdx="8" presStyleCnt="10"/>
      <dgm:spPr/>
      <dgm:t>
        <a:bodyPr/>
        <a:lstStyle/>
        <a:p>
          <a:endParaRPr lang="en-PH"/>
        </a:p>
      </dgm:t>
    </dgm:pt>
    <dgm:pt modelId="{ABF77A0C-D1F5-4258-A49E-DCD89D59E371}" type="pres">
      <dgm:prSet presAssocID="{77F849BE-836E-48DE-B671-0E1BC013B63C}" presName="txShp" presStyleLbl="node1" presStyleIdx="8" presStyleCnt="10">
        <dgm:presLayoutVars>
          <dgm:bulletEnabled val="1"/>
        </dgm:presLayoutVars>
      </dgm:prSet>
      <dgm:spPr/>
      <dgm:t>
        <a:bodyPr/>
        <a:lstStyle/>
        <a:p>
          <a:endParaRPr lang="en-PH"/>
        </a:p>
      </dgm:t>
    </dgm:pt>
    <dgm:pt modelId="{99B36934-B0D7-40CC-A8D3-FC950BA70F6E}" type="pres">
      <dgm:prSet presAssocID="{AD9DC618-46FC-49BA-8CD9-836AC83F7745}" presName="spacing" presStyleCnt="0"/>
      <dgm:spPr/>
      <dgm:t>
        <a:bodyPr/>
        <a:lstStyle/>
        <a:p>
          <a:endParaRPr lang="en-PH"/>
        </a:p>
      </dgm:t>
    </dgm:pt>
    <dgm:pt modelId="{941B5DC4-657C-4E9C-BDB3-3DBBCA802F57}" type="pres">
      <dgm:prSet presAssocID="{8BCF6BE1-4E08-4B2D-9116-6143BD5C1E0A}" presName="composite" presStyleCnt="0"/>
      <dgm:spPr/>
      <dgm:t>
        <a:bodyPr/>
        <a:lstStyle/>
        <a:p>
          <a:endParaRPr lang="en-PH"/>
        </a:p>
      </dgm:t>
    </dgm:pt>
    <dgm:pt modelId="{96B03429-1DAB-4C6A-8D76-1E639436379F}" type="pres">
      <dgm:prSet presAssocID="{8BCF6BE1-4E08-4B2D-9116-6143BD5C1E0A}" presName="imgShp" presStyleLbl="fgImgPlace1" presStyleIdx="9" presStyleCnt="10"/>
      <dgm:spPr/>
      <dgm:t>
        <a:bodyPr/>
        <a:lstStyle/>
        <a:p>
          <a:endParaRPr lang="en-PH"/>
        </a:p>
      </dgm:t>
    </dgm:pt>
    <dgm:pt modelId="{DF3BAD62-0F77-4618-8E9E-FFE578D83F07}" type="pres">
      <dgm:prSet presAssocID="{8BCF6BE1-4E08-4B2D-9116-6143BD5C1E0A}" presName="txShp" presStyleLbl="node1" presStyleIdx="9" presStyleCnt="10">
        <dgm:presLayoutVars>
          <dgm:bulletEnabled val="1"/>
        </dgm:presLayoutVars>
      </dgm:prSet>
      <dgm:spPr/>
      <dgm:t>
        <a:bodyPr/>
        <a:lstStyle/>
        <a:p>
          <a:endParaRPr lang="en-PH"/>
        </a:p>
      </dgm:t>
    </dgm:pt>
  </dgm:ptLst>
  <dgm:cxnLst>
    <dgm:cxn modelId="{492501A2-BCEB-4AA2-82CA-B1087A8D959B}" type="presOf" srcId="{49AC8E8B-C47F-454A-B06C-843CC8DEFB75}" destId="{199E0A57-786A-4832-90E4-255B7227FABD}" srcOrd="0" destOrd="0" presId="urn:microsoft.com/office/officeart/2005/8/layout/vList3"/>
    <dgm:cxn modelId="{156D6BB5-5BE0-4F8A-A2CC-8007603A0591}" type="presOf" srcId="{3FA76601-4CC0-4318-9E1E-A2E7880E3907}" destId="{FCBF9FDE-1432-41CD-9F89-E19405E1B22F}" srcOrd="0" destOrd="0" presId="urn:microsoft.com/office/officeart/2005/8/layout/vList3"/>
    <dgm:cxn modelId="{D8FEABA9-318C-4C0F-86E2-C6A10F065435}" type="presOf" srcId="{D66448EA-65C2-4C3B-94E0-F4FCF86C5A24}" destId="{FB146EAC-09A3-4C39-A50D-62CC47A35FE9}" srcOrd="0" destOrd="0" presId="urn:microsoft.com/office/officeart/2005/8/layout/vList3"/>
    <dgm:cxn modelId="{45119CFE-7EA9-48A9-BA92-C5E1B402BB00}" srcId="{D66448EA-65C2-4C3B-94E0-F4FCF86C5A24}" destId="{3FA76601-4CC0-4318-9E1E-A2E7880E3907}" srcOrd="6" destOrd="0" parTransId="{7EE179C2-2FF7-4BB4-8AD0-938A829F1362}" sibTransId="{79CDFBAB-C8C5-4B39-91C5-7D6E930E048B}"/>
    <dgm:cxn modelId="{2E90F978-3E98-4E68-A253-CB76437565CB}" type="presOf" srcId="{81848BE4-92A0-4823-9DF0-E66C2DE19CBA}" destId="{4FA04A61-C605-4D6E-B0E2-E6EB5EF8228C}" srcOrd="0" destOrd="0" presId="urn:microsoft.com/office/officeart/2005/8/layout/vList3"/>
    <dgm:cxn modelId="{171DF5C9-4AA2-46FF-812A-139C4BFE8FAA}" srcId="{D66448EA-65C2-4C3B-94E0-F4FCF86C5A24}" destId="{38860D95-F417-4519-BBB8-4DD260B4C144}" srcOrd="4" destOrd="0" parTransId="{AEC31F46-B959-4C28-969A-BCFBB067797A}" sibTransId="{BF8AE451-7B4B-4A4D-8CB9-0802122FFDB9}"/>
    <dgm:cxn modelId="{5082E9A2-E8BB-4307-A3F7-C6963D11070C}" srcId="{D66448EA-65C2-4C3B-94E0-F4FCF86C5A24}" destId="{49AC8E8B-C47F-454A-B06C-843CC8DEFB75}" srcOrd="3" destOrd="0" parTransId="{01C0034D-9E00-44B0-BFDB-EB5536299B14}" sibTransId="{96F99155-8A79-472B-A3CF-BF664EE5FBB0}"/>
    <dgm:cxn modelId="{D9E6D982-F94F-4D03-ABCD-E089EA613A58}" srcId="{D66448EA-65C2-4C3B-94E0-F4FCF86C5A24}" destId="{1E909520-4DFC-42C1-8EDC-4DB0AF14D248}" srcOrd="2" destOrd="0" parTransId="{218174BD-3ACB-4AD4-B3BD-1E10A0A1A1CF}" sibTransId="{23486FFF-904B-41E0-B3C4-6538AFD149DF}"/>
    <dgm:cxn modelId="{5997EBCC-0E26-4101-8A3F-E681D2597E32}" srcId="{D66448EA-65C2-4C3B-94E0-F4FCF86C5A24}" destId="{81848BE4-92A0-4823-9DF0-E66C2DE19CBA}" srcOrd="0" destOrd="0" parTransId="{B540821D-F5C1-49A2-B020-E4077DF02FE3}" sibTransId="{B77AAD23-8B1C-4500-9181-5A260ABBF0F9}"/>
    <dgm:cxn modelId="{D4B1D195-408D-4A12-98BC-C6EC4833E8C7}" srcId="{D66448EA-65C2-4C3B-94E0-F4FCF86C5A24}" destId="{E4881EF6-8BCC-4D73-B474-79E5555788E1}" srcOrd="5" destOrd="0" parTransId="{78731F04-4606-46DF-9739-1B67007DEEF7}" sibTransId="{50FB5217-CAD8-4A5B-8071-04ACD3CA7F80}"/>
    <dgm:cxn modelId="{0F9DD63F-8679-476D-8893-C79D7DF5025B}" srcId="{D66448EA-65C2-4C3B-94E0-F4FCF86C5A24}" destId="{74244EBE-19F5-482A-860B-0D44DBCD1760}" srcOrd="1" destOrd="0" parTransId="{573F20CE-241B-40FD-8398-852A4EE242D3}" sibTransId="{37D0A59C-5DBB-42A1-85EC-913AB938F177}"/>
    <dgm:cxn modelId="{C279610A-E7FC-40D4-B10D-494DE0BF2F0F}" type="presOf" srcId="{843700BA-8883-4B6B-B9EC-2859C0B8E8A2}" destId="{584AEDB8-B7AE-452D-9093-40149B6390A6}" srcOrd="0" destOrd="0" presId="urn:microsoft.com/office/officeart/2005/8/layout/vList3"/>
    <dgm:cxn modelId="{643EA5E8-452E-4D65-B8C2-06885C1F3FF6}" srcId="{D66448EA-65C2-4C3B-94E0-F4FCF86C5A24}" destId="{77F849BE-836E-48DE-B671-0E1BC013B63C}" srcOrd="8" destOrd="0" parTransId="{AC17B36B-DE13-4408-B836-559C35ECAFA5}" sibTransId="{AD9DC618-46FC-49BA-8CD9-836AC83F7745}"/>
    <dgm:cxn modelId="{EA92309A-277E-4C8D-BCA6-3344F8F3A5EE}" type="presOf" srcId="{74244EBE-19F5-482A-860B-0D44DBCD1760}" destId="{AFE5912B-72FD-4FA2-8D83-2939CD26B4D4}" srcOrd="0" destOrd="0" presId="urn:microsoft.com/office/officeart/2005/8/layout/vList3"/>
    <dgm:cxn modelId="{D7156734-58B8-4106-AF33-7B625782029E}" type="presOf" srcId="{1E909520-4DFC-42C1-8EDC-4DB0AF14D248}" destId="{DBDA4652-AB42-4774-BE41-A24C3855AB92}" srcOrd="0" destOrd="0" presId="urn:microsoft.com/office/officeart/2005/8/layout/vList3"/>
    <dgm:cxn modelId="{30159BC3-09AB-4162-BF32-3B4B3E3ACCFA}" type="presOf" srcId="{38860D95-F417-4519-BBB8-4DD260B4C144}" destId="{4080A58A-81F1-47CA-9C49-A37DBBF3C13E}" srcOrd="0" destOrd="0" presId="urn:microsoft.com/office/officeart/2005/8/layout/vList3"/>
    <dgm:cxn modelId="{EBF8AFEB-3CB9-44AD-ACB0-BE059ECCF920}" srcId="{D66448EA-65C2-4C3B-94E0-F4FCF86C5A24}" destId="{843700BA-8883-4B6B-B9EC-2859C0B8E8A2}" srcOrd="7" destOrd="0" parTransId="{283FE2AF-CE46-4C07-8EBB-7EAA52211AAE}" sibTransId="{D2D54D63-07EB-4C3D-AA9A-EF77A6AD76D7}"/>
    <dgm:cxn modelId="{CCA52152-F897-4F4F-814C-D5B248D16415}" srcId="{D66448EA-65C2-4C3B-94E0-F4FCF86C5A24}" destId="{8BCF6BE1-4E08-4B2D-9116-6143BD5C1E0A}" srcOrd="9" destOrd="0" parTransId="{C1714F93-AD5D-4475-BDA1-312EEBF3204B}" sibTransId="{4876CD7D-19BB-4712-9177-C28E06F7DC3F}"/>
    <dgm:cxn modelId="{45C0D678-68FF-4855-9355-42365083E8A4}" type="presOf" srcId="{8BCF6BE1-4E08-4B2D-9116-6143BD5C1E0A}" destId="{DF3BAD62-0F77-4618-8E9E-FFE578D83F07}" srcOrd="0" destOrd="0" presId="urn:microsoft.com/office/officeart/2005/8/layout/vList3"/>
    <dgm:cxn modelId="{F11AE4C7-77E7-4EC9-85F0-2373B5A8E625}" type="presOf" srcId="{77F849BE-836E-48DE-B671-0E1BC013B63C}" destId="{ABF77A0C-D1F5-4258-A49E-DCD89D59E371}" srcOrd="0" destOrd="0" presId="urn:microsoft.com/office/officeart/2005/8/layout/vList3"/>
    <dgm:cxn modelId="{7A3371BD-D187-4EF4-B0AC-55B6922E3864}" type="presOf" srcId="{E4881EF6-8BCC-4D73-B474-79E5555788E1}" destId="{5EEECDD6-2303-4EE8-B9ED-C712B44C6501}" srcOrd="0" destOrd="0" presId="urn:microsoft.com/office/officeart/2005/8/layout/vList3"/>
    <dgm:cxn modelId="{4C6238A9-DDB7-40C7-BD76-D2A600DCE1CD}" type="presParOf" srcId="{FB146EAC-09A3-4C39-A50D-62CC47A35FE9}" destId="{34A89911-A459-41EC-B494-13DBBB444EF6}" srcOrd="0" destOrd="0" presId="urn:microsoft.com/office/officeart/2005/8/layout/vList3"/>
    <dgm:cxn modelId="{B3694C9D-8BB4-4767-8A7E-7C78D4D90F6D}" type="presParOf" srcId="{34A89911-A459-41EC-B494-13DBBB444EF6}" destId="{408929BC-1508-498C-AA3F-0E12257DC24F}" srcOrd="0" destOrd="0" presId="urn:microsoft.com/office/officeart/2005/8/layout/vList3"/>
    <dgm:cxn modelId="{827E1E8F-FB9B-4929-877A-303F58E5D913}" type="presParOf" srcId="{34A89911-A459-41EC-B494-13DBBB444EF6}" destId="{4FA04A61-C605-4D6E-B0E2-E6EB5EF8228C}" srcOrd="1" destOrd="0" presId="urn:microsoft.com/office/officeart/2005/8/layout/vList3"/>
    <dgm:cxn modelId="{76F51010-9AA3-4782-B059-97A480F4E89B}" type="presParOf" srcId="{FB146EAC-09A3-4C39-A50D-62CC47A35FE9}" destId="{D5B86E6C-26EC-42E9-8520-3F23A7467645}" srcOrd="1" destOrd="0" presId="urn:microsoft.com/office/officeart/2005/8/layout/vList3"/>
    <dgm:cxn modelId="{5DBC9578-D614-4109-AC9B-256CE8D24016}" type="presParOf" srcId="{FB146EAC-09A3-4C39-A50D-62CC47A35FE9}" destId="{46A20D57-F26C-4BBB-BB45-4248EF3D6E3E}" srcOrd="2" destOrd="0" presId="urn:microsoft.com/office/officeart/2005/8/layout/vList3"/>
    <dgm:cxn modelId="{BAB31EC2-C459-47C2-97A5-FFBB7A64562A}" type="presParOf" srcId="{46A20D57-F26C-4BBB-BB45-4248EF3D6E3E}" destId="{3A0835E8-8814-4800-9F98-9485074E7BA5}" srcOrd="0" destOrd="0" presId="urn:microsoft.com/office/officeart/2005/8/layout/vList3"/>
    <dgm:cxn modelId="{629DF875-C919-4CD8-AA22-2913E0DA16B3}" type="presParOf" srcId="{46A20D57-F26C-4BBB-BB45-4248EF3D6E3E}" destId="{AFE5912B-72FD-4FA2-8D83-2939CD26B4D4}" srcOrd="1" destOrd="0" presId="urn:microsoft.com/office/officeart/2005/8/layout/vList3"/>
    <dgm:cxn modelId="{DE59DC2C-6204-4165-99F2-77FFFBE309D4}" type="presParOf" srcId="{FB146EAC-09A3-4C39-A50D-62CC47A35FE9}" destId="{04685F33-B1DB-41AD-9103-827DA2495771}" srcOrd="3" destOrd="0" presId="urn:microsoft.com/office/officeart/2005/8/layout/vList3"/>
    <dgm:cxn modelId="{A677E0F7-8E7C-4BC1-982F-994D646AE205}" type="presParOf" srcId="{FB146EAC-09A3-4C39-A50D-62CC47A35FE9}" destId="{4EE6B1C5-529B-4E2E-86B5-D8403F1D4364}" srcOrd="4" destOrd="0" presId="urn:microsoft.com/office/officeart/2005/8/layout/vList3"/>
    <dgm:cxn modelId="{FFB00A4F-BA02-4A3D-98DB-CA1B4A2F30E2}" type="presParOf" srcId="{4EE6B1C5-529B-4E2E-86B5-D8403F1D4364}" destId="{541DAC9B-9424-4C8E-A5F0-A640A93FAB2E}" srcOrd="0" destOrd="0" presId="urn:microsoft.com/office/officeart/2005/8/layout/vList3"/>
    <dgm:cxn modelId="{A7E5F6E7-5E56-4F57-AA04-92E3F63563B7}" type="presParOf" srcId="{4EE6B1C5-529B-4E2E-86B5-D8403F1D4364}" destId="{DBDA4652-AB42-4774-BE41-A24C3855AB92}" srcOrd="1" destOrd="0" presId="urn:microsoft.com/office/officeart/2005/8/layout/vList3"/>
    <dgm:cxn modelId="{BA7F0C43-8874-48D6-9EE7-81F81ED1E4DC}" type="presParOf" srcId="{FB146EAC-09A3-4C39-A50D-62CC47A35FE9}" destId="{B5BBC2E9-10D8-44AF-A958-9D79FB193967}" srcOrd="5" destOrd="0" presId="urn:microsoft.com/office/officeart/2005/8/layout/vList3"/>
    <dgm:cxn modelId="{9829EFE7-3FBD-42DE-90F5-9C1B4A9136E2}" type="presParOf" srcId="{FB146EAC-09A3-4C39-A50D-62CC47A35FE9}" destId="{956F6574-F6A4-4A22-9149-E35FC14D31B3}" srcOrd="6" destOrd="0" presId="urn:microsoft.com/office/officeart/2005/8/layout/vList3"/>
    <dgm:cxn modelId="{B78FF6A3-C2E2-4D7E-9557-6C1466868F46}" type="presParOf" srcId="{956F6574-F6A4-4A22-9149-E35FC14D31B3}" destId="{6479168A-8675-46E0-B237-011C7B86C140}" srcOrd="0" destOrd="0" presId="urn:microsoft.com/office/officeart/2005/8/layout/vList3"/>
    <dgm:cxn modelId="{607425A5-D353-4D31-95FE-A0A7EFBAE1F0}" type="presParOf" srcId="{956F6574-F6A4-4A22-9149-E35FC14D31B3}" destId="{199E0A57-786A-4832-90E4-255B7227FABD}" srcOrd="1" destOrd="0" presId="urn:microsoft.com/office/officeart/2005/8/layout/vList3"/>
    <dgm:cxn modelId="{813B2B86-8FF4-4BC5-9072-42051AC4A6EA}" type="presParOf" srcId="{FB146EAC-09A3-4C39-A50D-62CC47A35FE9}" destId="{1197A634-DD35-40B1-9E82-1FE41B6E0535}" srcOrd="7" destOrd="0" presId="urn:microsoft.com/office/officeart/2005/8/layout/vList3"/>
    <dgm:cxn modelId="{E9EF2F8A-5337-467F-944C-C4FEC2586FF7}" type="presParOf" srcId="{FB146EAC-09A3-4C39-A50D-62CC47A35FE9}" destId="{887821A4-506A-430D-8CAB-D262324DF26E}" srcOrd="8" destOrd="0" presId="urn:microsoft.com/office/officeart/2005/8/layout/vList3"/>
    <dgm:cxn modelId="{93CEF550-9268-4EE7-AF0A-0C601EFE5CEA}" type="presParOf" srcId="{887821A4-506A-430D-8CAB-D262324DF26E}" destId="{61E13B1C-63B7-49E1-B681-4D8013660902}" srcOrd="0" destOrd="0" presId="urn:microsoft.com/office/officeart/2005/8/layout/vList3"/>
    <dgm:cxn modelId="{F7041211-EBF0-4605-B1BD-E8A88885E6B6}" type="presParOf" srcId="{887821A4-506A-430D-8CAB-D262324DF26E}" destId="{4080A58A-81F1-47CA-9C49-A37DBBF3C13E}" srcOrd="1" destOrd="0" presId="urn:microsoft.com/office/officeart/2005/8/layout/vList3"/>
    <dgm:cxn modelId="{94DA15D6-8F99-4370-8191-672CD83C6268}" type="presParOf" srcId="{FB146EAC-09A3-4C39-A50D-62CC47A35FE9}" destId="{F916C0FE-338E-49DE-A106-358C1AAD8E06}" srcOrd="9" destOrd="0" presId="urn:microsoft.com/office/officeart/2005/8/layout/vList3"/>
    <dgm:cxn modelId="{5504C5C2-FC20-4263-B99F-E27C5EBABC49}" type="presParOf" srcId="{FB146EAC-09A3-4C39-A50D-62CC47A35FE9}" destId="{48005F24-0E7A-4DE0-8EF4-98997DA94180}" srcOrd="10" destOrd="0" presId="urn:microsoft.com/office/officeart/2005/8/layout/vList3"/>
    <dgm:cxn modelId="{13F291ED-584B-4EF4-A605-159333AD97EE}" type="presParOf" srcId="{48005F24-0E7A-4DE0-8EF4-98997DA94180}" destId="{6772ABAF-6DC9-490C-B972-99C2BC9BC010}" srcOrd="0" destOrd="0" presId="urn:microsoft.com/office/officeart/2005/8/layout/vList3"/>
    <dgm:cxn modelId="{9F5CB94C-BD04-412C-8AE2-E4BC0032AC0B}" type="presParOf" srcId="{48005F24-0E7A-4DE0-8EF4-98997DA94180}" destId="{5EEECDD6-2303-4EE8-B9ED-C712B44C6501}" srcOrd="1" destOrd="0" presId="urn:microsoft.com/office/officeart/2005/8/layout/vList3"/>
    <dgm:cxn modelId="{50AE0F90-4A75-4EE8-98CD-1FABA35AD884}" type="presParOf" srcId="{FB146EAC-09A3-4C39-A50D-62CC47A35FE9}" destId="{2E14E74E-BBD0-4825-BDB5-57EE65B7E957}" srcOrd="11" destOrd="0" presId="urn:microsoft.com/office/officeart/2005/8/layout/vList3"/>
    <dgm:cxn modelId="{88ACE174-78B3-4922-8D97-22D0D01251BC}" type="presParOf" srcId="{FB146EAC-09A3-4C39-A50D-62CC47A35FE9}" destId="{79AA3249-6008-4BAD-AEC5-E4557652E635}" srcOrd="12" destOrd="0" presId="urn:microsoft.com/office/officeart/2005/8/layout/vList3"/>
    <dgm:cxn modelId="{8CCAC4B6-6594-4370-9A46-07E9E5585CC5}" type="presParOf" srcId="{79AA3249-6008-4BAD-AEC5-E4557652E635}" destId="{9DE2D2EC-FEF6-4FE0-B503-F6B403A0676E}" srcOrd="0" destOrd="0" presId="urn:microsoft.com/office/officeart/2005/8/layout/vList3"/>
    <dgm:cxn modelId="{B89402F6-01A9-4D9A-94F9-EEFA26144BDD}" type="presParOf" srcId="{79AA3249-6008-4BAD-AEC5-E4557652E635}" destId="{FCBF9FDE-1432-41CD-9F89-E19405E1B22F}" srcOrd="1" destOrd="0" presId="urn:microsoft.com/office/officeart/2005/8/layout/vList3"/>
    <dgm:cxn modelId="{33BEB981-ECF7-4E64-B55E-537194F85F88}" type="presParOf" srcId="{FB146EAC-09A3-4C39-A50D-62CC47A35FE9}" destId="{81EA0169-9B87-4FB8-9E2D-99C9201407AE}" srcOrd="13" destOrd="0" presId="urn:microsoft.com/office/officeart/2005/8/layout/vList3"/>
    <dgm:cxn modelId="{57AADB75-B169-430E-8F09-2B98162AAECB}" type="presParOf" srcId="{FB146EAC-09A3-4C39-A50D-62CC47A35FE9}" destId="{725231CE-3E73-4E93-81F3-1DFBDFF72A2B}" srcOrd="14" destOrd="0" presId="urn:microsoft.com/office/officeart/2005/8/layout/vList3"/>
    <dgm:cxn modelId="{02E5DF9E-0EBE-40F0-9BDB-667FF0253915}" type="presParOf" srcId="{725231CE-3E73-4E93-81F3-1DFBDFF72A2B}" destId="{A2454998-E7D1-4D6D-A4A0-77EA40E5AEDB}" srcOrd="0" destOrd="0" presId="urn:microsoft.com/office/officeart/2005/8/layout/vList3"/>
    <dgm:cxn modelId="{B09AA879-2F77-4DB1-9A0C-9FC5CD52DA9C}" type="presParOf" srcId="{725231CE-3E73-4E93-81F3-1DFBDFF72A2B}" destId="{584AEDB8-B7AE-452D-9093-40149B6390A6}" srcOrd="1" destOrd="0" presId="urn:microsoft.com/office/officeart/2005/8/layout/vList3"/>
    <dgm:cxn modelId="{DBF3FBA2-A1A4-4987-BA2D-3F4EE6D2F29B}" type="presParOf" srcId="{FB146EAC-09A3-4C39-A50D-62CC47A35FE9}" destId="{5569CFDB-F09D-49BA-A6A7-D8BBC2596A8B}" srcOrd="15" destOrd="0" presId="urn:microsoft.com/office/officeart/2005/8/layout/vList3"/>
    <dgm:cxn modelId="{559AA549-6C57-4E81-8FD1-3EE8B4B30266}" type="presParOf" srcId="{FB146EAC-09A3-4C39-A50D-62CC47A35FE9}" destId="{0A99BB75-C389-4F4A-B512-702DC0CCA272}" srcOrd="16" destOrd="0" presId="urn:microsoft.com/office/officeart/2005/8/layout/vList3"/>
    <dgm:cxn modelId="{09DEB8FB-D64E-4A5C-B7F2-C2429C3E16C9}" type="presParOf" srcId="{0A99BB75-C389-4F4A-B512-702DC0CCA272}" destId="{221E16D2-8BA9-4C12-A31E-804AC0AF1208}" srcOrd="0" destOrd="0" presId="urn:microsoft.com/office/officeart/2005/8/layout/vList3"/>
    <dgm:cxn modelId="{EFD56B23-4AC4-4BC1-B709-D301F8509D8E}" type="presParOf" srcId="{0A99BB75-C389-4F4A-B512-702DC0CCA272}" destId="{ABF77A0C-D1F5-4258-A49E-DCD89D59E371}" srcOrd="1" destOrd="0" presId="urn:microsoft.com/office/officeart/2005/8/layout/vList3"/>
    <dgm:cxn modelId="{28091B5B-53B2-4333-A637-B6081B2BBF03}" type="presParOf" srcId="{FB146EAC-09A3-4C39-A50D-62CC47A35FE9}" destId="{99B36934-B0D7-40CC-A8D3-FC950BA70F6E}" srcOrd="17" destOrd="0" presId="urn:microsoft.com/office/officeart/2005/8/layout/vList3"/>
    <dgm:cxn modelId="{85F0DBF9-FBD9-44FC-92DE-4B097E8FF08B}" type="presParOf" srcId="{FB146EAC-09A3-4C39-A50D-62CC47A35FE9}" destId="{941B5DC4-657C-4E9C-BDB3-3DBBCA802F57}" srcOrd="18" destOrd="0" presId="urn:microsoft.com/office/officeart/2005/8/layout/vList3"/>
    <dgm:cxn modelId="{177AF39B-A672-4F95-AEF3-A19A9E591111}" type="presParOf" srcId="{941B5DC4-657C-4E9C-BDB3-3DBBCA802F57}" destId="{96B03429-1DAB-4C6A-8D76-1E639436379F}" srcOrd="0" destOrd="0" presId="urn:microsoft.com/office/officeart/2005/8/layout/vList3"/>
    <dgm:cxn modelId="{7FDED27A-55C5-41B0-8386-708DEC4B42CC}" type="presParOf" srcId="{941B5DC4-657C-4E9C-BDB3-3DBBCA802F57}" destId="{DF3BAD62-0F77-4618-8E9E-FFE578D83F07}"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53.35938" units="1/cm"/>
          <inkml:channelProperty channel="Y" name="resolution" value="53.33333" units="1/cm"/>
          <inkml:channelProperty channel="T" name="resolution" value="1" units="1/dev"/>
        </inkml:channelProperties>
      </inkml:inkSource>
      <inkml:timestamp xml:id="ts0" timeString="2018-01-28T07:01:50.734"/>
    </inkml:context>
    <inkml:brush xml:id="br0">
      <inkml:brushProperty name="width" value="0.05292" units="cm"/>
      <inkml:brushProperty name="height" value="0.05292" units="cm"/>
      <inkml:brushProperty name="color" value="#0070C0"/>
    </inkml:brush>
  </inkml:definitions>
  <inkml:trace contextRef="#ctx0" brushRef="#br0">10988 2580 0,'-24'0'109,"-51"0"-109,26 0 16,-1 0-1,25 0 1,-24 0-1,24 0-15,0 0 16,0 0 0,-24 0-1,-26 0-15,26 0 16,-26 24 0,50 1-1,-49 25 1,49-25-1,0 0 1,1 24 0,-1-24-1,25 25-15,-25-1 16,25-24 0,-25-25-1,25 25-15,-25 0 16,25-1-1,-49 1 17,24 0-32,-50-25 15,26 25 1,24-25 0,-25 25-16,1-1 15,-1 1 16,50 0-15,-25 0-16,1 0 31,-1 49-15,25-49 0,0 24-16,0-24 15,-25 25 1,25-25 15,0-1-31,0 1 16,0 0-1,25 0 1,24 0 0,26-1-1,24 1 1,25 0-1,-74 0-15,-25-25 16,-1 0 0,26 0-1,-25 0 1,0 0-16,24 0 16,1 0-1,-1 0 1,1 0-1,24 0-15,1-25 16,-26 25 0,26-25-1,-50 25-15,-1-25 16,26 25 0,-25-24-1,24-1 1,1 0-1,0 25 1,-1 0 0,26-25-16,-1 0 15,-24 1 1,-25 24 0,24-25-1,-24-25 1,0 50-16,0-49 15,-1 24 1,-24 0-16,0 0 16,25 25-1,0-49 17,0 49-32,-25-25 15,25 0 1,-25 0-1,24 25 1,-24-25-16,25 1 31,-25-1-15,0 0 0,0 0 15,0-24-16,-25 49-15,25-50 16,-24 25 0,-1 0-1,0-24-15,0 49 16,25-25 0,-25 0 15,-24 0-16,24 1 17,0 24-17,0 0-15,-24-25 16,24 25 15,0 0 16,0 0-31,0-25-1</inkml:trace>
  <inkml:trace contextRef="#ctx0" brushRef="#br0" timeOffset="2312.8591">10170 4762 0,'0'-24'63,"-25"-1"-32,0 25-15,-24-25-1,-26 25-15,-24-25 16,0 25 0,24 0-1,26 0-15,-1-25 16,1 25-1,24 0 1,-25 0 0,25 0-16,-24 0 15,-1 0 1,1 25 0,-1 50-16,0-1 15,1-24 1,24 24-1,0 1 1,0-1-16,1-49 16,-1 24-1,25-24 1,0 0 0,0 0-16,0 0 15,0 24 1,0 1-1,25-1-15,49 1 16,-24 49 0,49-49-1,-50-1 1,1-24-16,0 25 16,-1-25-1,-24-1 1,25 1-16,24-25 15,-24 0 1,74 0 0,24 0-1,1 0-15,-49 0 16,-1 0 0,-25 0-1,75-25 1,49 25-16,-24-49 15,-25-1 1,-75-49 0,26 0-16,-51-25 15,1 25 1,-1-1 0,-49 26-1,25 24-15,-25 1 16,0-1-1,0 25 1,0 1 0,0-1-16,0 0 15,0-25 17,0 1-32,0 24 15,-49-25 1,-1 25 15,-24 1-15,-75-1-16,49 0 15,51 25 1,-26-25-16,26 25 16,24 0-1,0 0 1,-24 0-1,-26 0-15,-49 0 16,-25 0 0,75 0-1,24 50 1,1-50-16,24 49 16,0-49-1,25 25 1,-25 0-1,25 0-15,-24-25 16,-1 25 0,0-1 31</inkml:trace>
</inkml:ink>
</file>

<file path=ppt/ink/ink2.xml><?xml version="1.0" encoding="utf-8"?>
<inkml:ink xmlns:inkml="http://www.w3.org/2003/InkML">
  <inkml:definitions>
    <inkml:context xml:id="ctx0">
      <inkml:inkSource xml:id="inkSrc0">
        <inkml:traceFormat>
          <inkml:channel name="X" type="integer" max="1366" units="cm"/>
          <inkml:channel name="Y" type="integer" max="768" units="cm"/>
          <inkml:channel name="T" type="integer" max="2.14748E9" units="dev"/>
        </inkml:traceFormat>
        <inkml:channelProperties>
          <inkml:channelProperty channel="X" name="resolution" value="53.35938" units="1/cm"/>
          <inkml:channelProperty channel="Y" name="resolution" value="53.33333" units="1/cm"/>
          <inkml:channelProperty channel="T" name="resolution" value="1" units="1/dev"/>
        </inkml:channelProperties>
      </inkml:inkSource>
      <inkml:timestamp xml:id="ts0" timeString="2018-01-28T07:02:15.070"/>
    </inkml:context>
    <inkml:brush xml:id="br0">
      <inkml:brushProperty name="width" value="0.05292" units="cm"/>
      <inkml:brushProperty name="height" value="0.05292" units="cm"/>
      <inkml:brushProperty name="color" value="#FFFF00"/>
    </inkml:brush>
  </inkml:definitions>
  <inkml:trace contextRef="#ctx0" brushRef="#br0">10344 3200 0,'24'0'218,"1"0"-202,0 0 0,0 0-1,0 0-15,-1 0 16,26 0 15,-25 0-15,24 0-16,1 0 15,0 0 1,-1 0 0,-24 0-1,25 0 1,-26 0 15,1 0-15,0 0-1,0 0 79,0 0-16,-1 0-62,1 0 0,0 0-16,0 0 15,0 0 1,-1 0-1,1 0 1,0 0 0,0 0 15,0 0-15,0 0 15,-1 0-31,1 0 15,50 0 1,-26 0 0,26 0-1,-26 0-15,-24 0 16,0 0 0,0 0-1,-25 25 32,74-25 266,50 0-298,25 0 1,-75 0-1,1 0-15,-26 0 16,-24 0 0,0 0-1,0 0 1,24 0-16,-24 0 16,0 0-1,25 0 1,24 0-16,-49 0 15,24 0 1,-24 0 0,0 0-1,0 0-15,0 0 16,-1 0 46,1 0-15,0 0-31,0 0 31</inkml:trace>
  <inkml:trace contextRef="#ctx0" brushRef="#br0" timeOffset="2359.8032">11435 10790 0,'-25'0'31,"50"0"94,49 0-109,50 0 0,-24 0-1,-1 0-15,74 0 16,51 0 0,-26 0-1,-49 0 1,-75 0-16,1 0 15,-26 25 1,26-25 0,-1 0-1,25 0-15,25 0 16,-49 0 0,24 25-1,-49-1-15,-25-24 16,-1 0-1,26 0 1,-50 25 0,25-25-16,0 0 15,-1 0 1,26 0 0,0 0-1,-1 0-15,26 0 16,-51 0-1,1 25 1,25-25-16,-1 0 31,-24 0-15,0 0 31,0 0-16,0-25 16,-1 25-47,1-25 109,0 25-93,25 0 15,-26 0-15,1 0-1,0 0 1,0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F9727-2DE4-42B7-87FE-9783A687EE0B}" type="datetimeFigureOut">
              <a:rPr lang="en-PH" smtClean="0"/>
              <a:t>9/21/2018</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64876-D80F-4A59-A6A2-CC30F3BD519E}" type="slidenum">
              <a:rPr lang="en-PH" smtClean="0"/>
              <a:t>‹#›</a:t>
            </a:fld>
            <a:endParaRPr lang="en-PH"/>
          </a:p>
        </p:txBody>
      </p:sp>
    </p:spTree>
    <p:extLst>
      <p:ext uri="{BB962C8B-B14F-4D97-AF65-F5344CB8AC3E}">
        <p14:creationId xmlns:p14="http://schemas.microsoft.com/office/powerpoint/2010/main" val="3176228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8" Type="http://schemas.openxmlformats.org/officeDocument/2006/relationships/hyperlink" Target="http://www.webopedia.com/TERM/T/table.html" TargetMode="External"/><Relationship Id="rId13" Type="http://schemas.openxmlformats.org/officeDocument/2006/relationships/hyperlink" Target="http://www.webopedia.com/TERM/F/function.html" TargetMode="External"/><Relationship Id="rId3" Type="http://schemas.openxmlformats.org/officeDocument/2006/relationships/hyperlink" Target="http://www.webopedia.com/TERM/P/program.html" TargetMode="External"/><Relationship Id="rId7" Type="http://schemas.openxmlformats.org/officeDocument/2006/relationships/hyperlink" Target="http://www.webopedia.com/TERM/T/tree_structure.html" TargetMode="External"/><Relationship Id="rId12" Type="http://schemas.openxmlformats.org/officeDocument/2006/relationships/hyperlink" Target="http://www.webopedia.com/TERM/D/data_structure.html" TargetMode="External"/><Relationship Id="rId2" Type="http://schemas.openxmlformats.org/officeDocument/2006/relationships/slide" Target="../slides/slide3.xml"/><Relationship Id="rId16" Type="http://schemas.openxmlformats.org/officeDocument/2006/relationships/hyperlink" Target="http://www.webopedia.com/TERM/F/feature.html" TargetMode="External"/><Relationship Id="rId1" Type="http://schemas.openxmlformats.org/officeDocument/2006/relationships/notesMaster" Target="../notesMasters/notesMaster1.xml"/><Relationship Id="rId6" Type="http://schemas.openxmlformats.org/officeDocument/2006/relationships/hyperlink" Target="http://www.webopedia.com/TERM/R/record.html" TargetMode="External"/><Relationship Id="rId11" Type="http://schemas.openxmlformats.org/officeDocument/2006/relationships/hyperlink" Target="http://www.webopedia.com/TERM/D/data_type.html" TargetMode="External"/><Relationship Id="rId5" Type="http://schemas.openxmlformats.org/officeDocument/2006/relationships/hyperlink" Target="http://www.webopedia.com/TERM/A/array.html" TargetMode="External"/><Relationship Id="rId15" Type="http://schemas.openxmlformats.org/officeDocument/2006/relationships/hyperlink" Target="http://www.webopedia.com/TERM/M/module.html" TargetMode="External"/><Relationship Id="rId10" Type="http://schemas.openxmlformats.org/officeDocument/2006/relationships/hyperlink" Target="http://www.webopedia.com/TERM/P/programmer.html" TargetMode="External"/><Relationship Id="rId4" Type="http://schemas.openxmlformats.org/officeDocument/2006/relationships/hyperlink" Target="http://www.webopedia.com/TERM/F/file.html" TargetMode="External"/><Relationship Id="rId9" Type="http://schemas.openxmlformats.org/officeDocument/2006/relationships/hyperlink" Target="http://www.webopedia.com/TERM/D/data.html" TargetMode="External"/><Relationship Id="rId14" Type="http://schemas.openxmlformats.org/officeDocument/2006/relationships/hyperlink" Target="http://www.webopedia.com/TERM/O/object.html"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dotnet/csharp/language-reference/keywords/class"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docs.microsoft.com/en-us/dotnet/csharp/language-reference/keywords/struct"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1</a:t>
            </a:fld>
            <a:endParaRPr lang="en-PH"/>
          </a:p>
        </p:txBody>
      </p:sp>
    </p:spTree>
    <p:extLst>
      <p:ext uri="{BB962C8B-B14F-4D97-AF65-F5344CB8AC3E}">
        <p14:creationId xmlns:p14="http://schemas.microsoft.com/office/powerpoint/2010/main" val="29654112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class can be derived from more than one classes, which means it can inherit data and functions from multiple base classes.</a:t>
            </a:r>
          </a:p>
          <a:p>
            <a:endParaRPr lang="en-US" sz="1200" b="0" i="0" kern="1200" dirty="0" smtClean="0">
              <a:solidFill>
                <a:schemeClr val="tx1"/>
              </a:solidFill>
              <a:effectLst/>
              <a:latin typeface="+mn-lt"/>
              <a:ea typeface="+mn-ea"/>
              <a:cs typeface="+mn-cs"/>
            </a:endParaRPr>
          </a:p>
          <a:p>
            <a:r>
              <a:rPr lang="en-PH" sz="1200" kern="1200" dirty="0" smtClean="0">
                <a:solidFill>
                  <a:schemeClr val="tx1"/>
                </a:solidFill>
                <a:effectLst/>
                <a:latin typeface="+mn-lt"/>
                <a:ea typeface="+mn-ea"/>
                <a:cs typeface="+mn-cs"/>
              </a:rPr>
              <a:t>Inheritance and class hierarchy – Reusability and extension of existing classes</a:t>
            </a:r>
          </a:p>
          <a:p>
            <a:r>
              <a:rPr lang="en-PH" sz="1200" kern="1200" dirty="0" smtClean="0">
                <a:solidFill>
                  <a:schemeClr val="tx1"/>
                </a:solidFill>
                <a:effectLst/>
                <a:latin typeface="+mn-lt"/>
                <a:ea typeface="+mn-ea"/>
                <a:cs typeface="+mn-cs"/>
              </a:rPr>
              <a:t>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10</a:t>
            </a:fld>
            <a:endParaRPr lang="en-PH"/>
          </a:p>
        </p:txBody>
      </p:sp>
    </p:spTree>
    <p:extLst>
      <p:ext uri="{BB962C8B-B14F-4D97-AF65-F5344CB8AC3E}">
        <p14:creationId xmlns:p14="http://schemas.microsoft.com/office/powerpoint/2010/main" val="27954723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200" dirty="0" smtClean="0">
                <a:solidFill>
                  <a:schemeClr val="tx1"/>
                </a:solidFill>
                <a:effectLst/>
                <a:latin typeface="+mn-lt"/>
                <a:ea typeface="+mn-ea"/>
                <a:cs typeface="+mn-cs"/>
              </a:rPr>
              <a:t>Polymorphism – Multiple definitions for a single name - functions with same name with different functionality; saves time in investing many function names Operator and Function overloading</a:t>
            </a:r>
          </a:p>
          <a:p>
            <a:r>
              <a:rPr lang="en-PH"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11</a:t>
            </a:fld>
            <a:endParaRPr lang="en-PH"/>
          </a:p>
        </p:txBody>
      </p:sp>
    </p:spTree>
    <p:extLst>
      <p:ext uri="{BB962C8B-B14F-4D97-AF65-F5344CB8AC3E}">
        <p14:creationId xmlns:p14="http://schemas.microsoft.com/office/powerpoint/2010/main" val="3019557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200" dirty="0" smtClean="0">
                <a:solidFill>
                  <a:schemeClr val="tx1"/>
                </a:solidFill>
                <a:effectLst/>
                <a:latin typeface="+mn-lt"/>
                <a:ea typeface="+mn-ea"/>
                <a:cs typeface="+mn-cs"/>
              </a:rPr>
              <a:t>Generic classes – Class definitions for unspecified data. They are known as container classes. They are flexible and reusable.</a:t>
            </a:r>
          </a:p>
          <a:p>
            <a:r>
              <a:rPr lang="en-PH" sz="1200" kern="1200" dirty="0" smtClean="0">
                <a:solidFill>
                  <a:schemeClr val="tx1"/>
                </a:solidFill>
                <a:effectLst/>
                <a:latin typeface="+mn-lt"/>
                <a:ea typeface="+mn-ea"/>
                <a:cs typeface="+mn-cs"/>
              </a:rPr>
              <a:t> </a:t>
            </a:r>
          </a:p>
          <a:p>
            <a:r>
              <a:rPr lang="en-PH" sz="1200" kern="1200" dirty="0" smtClean="0">
                <a:solidFill>
                  <a:schemeClr val="tx1"/>
                </a:solidFill>
                <a:effectLst/>
                <a:latin typeface="+mn-lt"/>
                <a:ea typeface="+mn-ea"/>
                <a:cs typeface="+mn-cs"/>
              </a:rPr>
              <a:t>Class libraries – Built-in language specific classes</a:t>
            </a:r>
          </a:p>
          <a:p>
            <a:r>
              <a:rPr lang="en-PH" sz="1200" kern="1200" dirty="0" smtClean="0">
                <a:solidFill>
                  <a:schemeClr val="tx1"/>
                </a:solidFill>
                <a:effectLst/>
                <a:latin typeface="+mn-lt"/>
                <a:ea typeface="+mn-ea"/>
                <a:cs typeface="+mn-cs"/>
              </a:rPr>
              <a:t> </a:t>
            </a:r>
          </a:p>
          <a:p>
            <a:r>
              <a:rPr lang="en-PH" sz="1200" kern="1200" dirty="0" smtClean="0">
                <a:solidFill>
                  <a:schemeClr val="tx1"/>
                </a:solidFill>
                <a:effectLst/>
                <a:latin typeface="+mn-lt"/>
                <a:ea typeface="+mn-ea"/>
                <a:cs typeface="+mn-cs"/>
              </a:rPr>
              <a:t>Message passing – Objects communicates through invoking methods and sending data to them. This feature of sending and receiving information among objects through function parameters is known as Message Passing.</a:t>
            </a:r>
          </a:p>
          <a:p>
            <a:endParaRPr lang="en-PH" dirty="0" smtClean="0"/>
          </a:p>
          <a:p>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12</a:t>
            </a:fld>
            <a:endParaRPr lang="en-PH"/>
          </a:p>
        </p:txBody>
      </p:sp>
    </p:spTree>
    <p:extLst>
      <p:ext uri="{BB962C8B-B14F-4D97-AF65-F5344CB8AC3E}">
        <p14:creationId xmlns:p14="http://schemas.microsoft.com/office/powerpoint/2010/main" val="339736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dirty="0" smtClean="0"/>
              <a:t>object-oriented and allows you to build reusable components for a wide variety of application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PH"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PH" dirty="0" smtClean="0"/>
              <a:t>Developers often ask questions about why C# supports certain features or works in a certain way. The answer is often rooted in it's C++ heritage.</a:t>
            </a:r>
          </a:p>
          <a:p>
            <a:pPr marL="0" marR="0" indent="0" algn="l" defTabSz="914400" rtl="0" eaLnBrk="1" fontAlgn="auto" latinLnBrk="0" hangingPunct="1">
              <a:lnSpc>
                <a:spcPct val="100000"/>
              </a:lnSpc>
              <a:spcBef>
                <a:spcPts val="0"/>
              </a:spcBef>
              <a:spcAft>
                <a:spcPts val="0"/>
              </a:spcAft>
              <a:buClrTx/>
              <a:buSzTx/>
              <a:buFontTx/>
              <a:buNone/>
              <a:tabLst/>
              <a:defRPr/>
            </a:pPr>
            <a:r>
              <a:rPr lang="en-PH" sz="1200" b="0" i="0" kern="1200" dirty="0" smtClean="0">
                <a:solidFill>
                  <a:schemeClr val="tx1"/>
                </a:solidFill>
                <a:effectLst/>
                <a:latin typeface="+mn-lt"/>
                <a:ea typeface="+mn-ea"/>
                <a:cs typeface="+mn-cs"/>
              </a:rPr>
              <a:t> integrated development environment (IDE</a:t>
            </a:r>
            <a:endParaRPr lang="en-PH" dirty="0" smtClean="0"/>
          </a:p>
          <a:p>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15</a:t>
            </a:fld>
            <a:endParaRPr lang="en-PH"/>
          </a:p>
        </p:txBody>
      </p:sp>
    </p:spTree>
    <p:extLst>
      <p:ext uri="{BB962C8B-B14F-4D97-AF65-F5344CB8AC3E}">
        <p14:creationId xmlns:p14="http://schemas.microsoft.com/office/powerpoint/2010/main" val="3328004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smtClean="0">
                <a:solidFill>
                  <a:schemeClr val="tx1"/>
                </a:solidFill>
                <a:effectLst/>
                <a:latin typeface="+mn-lt"/>
                <a:ea typeface="+mn-ea"/>
                <a:cs typeface="+mn-cs"/>
              </a:rPr>
              <a:t>C# language is used to develop almost all types of software applications that come with Visual Studio IDE. If you are developing a dynamic web based application in ASP.NET, you will be required to code in C# or VB to write backend handling mechanism. If you are developing a Windows form application or a Windows Presentation Foundation (WPF) Application, you will be required to code in C#. Similarly, if you are developing a windows phone application, again you will be required to code in C#.</a:t>
            </a:r>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16</a:t>
            </a:fld>
            <a:endParaRPr lang="en-PH"/>
          </a:p>
        </p:txBody>
      </p:sp>
    </p:spTree>
    <p:extLst>
      <p:ext uri="{BB962C8B-B14F-4D97-AF65-F5344CB8AC3E}">
        <p14:creationId xmlns:p14="http://schemas.microsoft.com/office/powerpoint/2010/main" val="914610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dirty="0" smtClean="0"/>
              <a:t>[17] Microsoft had considered keeping the name "Cool" as the final name of the language, but chose not to do so for trademark reasons. By the time the .NET project was publicly announced at the July 2000 Professional Developers Conference, the language had been renamed C#, and the class libraries and ASP.NET runtime had been ported to C#.</a:t>
            </a:r>
          </a:p>
          <a:p>
            <a:pPr marL="0" marR="0" indent="0" algn="l" defTabSz="914400" rtl="0" eaLnBrk="1" fontAlgn="auto" latinLnBrk="0" hangingPunct="1">
              <a:lnSpc>
                <a:spcPct val="100000"/>
              </a:lnSpc>
              <a:spcBef>
                <a:spcPts val="0"/>
              </a:spcBef>
              <a:spcAft>
                <a:spcPts val="0"/>
              </a:spcAft>
              <a:buClrTx/>
              <a:buSzTx/>
              <a:buFontTx/>
              <a:buNone/>
              <a:tabLst/>
              <a:defRPr/>
            </a:pPr>
            <a:endParaRPr lang="en-PH" dirty="0" smtClean="0"/>
          </a:p>
          <a:p>
            <a:r>
              <a:rPr lang="en-PH" sz="1200" b="0" i="0" kern="1200" dirty="0" smtClean="0">
                <a:solidFill>
                  <a:schemeClr val="tx1"/>
                </a:solidFill>
                <a:effectLst/>
                <a:latin typeface="+mn-lt"/>
                <a:ea typeface="+mn-ea"/>
                <a:cs typeface="+mn-cs"/>
              </a:rPr>
              <a:t>This International Standard specifies the form and establishes the interpretation of programs written in the C# programming language.</a:t>
            </a:r>
          </a:p>
          <a:p>
            <a:r>
              <a:rPr lang="en-PH" sz="1200" b="0" i="0" kern="1200" dirty="0" smtClean="0">
                <a:solidFill>
                  <a:schemeClr val="tx1"/>
                </a:solidFill>
                <a:effectLst/>
                <a:latin typeface="+mn-lt"/>
                <a:ea typeface="+mn-ea"/>
                <a:cs typeface="+mn-cs"/>
              </a:rPr>
              <a:t>It </a:t>
            </a:r>
            <a:r>
              <a:rPr lang="en-PH" sz="1200" b="0" i="0" kern="1200" dirty="0" err="1" smtClean="0">
                <a:solidFill>
                  <a:schemeClr val="tx1"/>
                </a:solidFill>
                <a:effectLst/>
                <a:latin typeface="+mn-lt"/>
                <a:ea typeface="+mn-ea"/>
                <a:cs typeface="+mn-cs"/>
              </a:rPr>
              <a:t>specifies:The</a:t>
            </a:r>
            <a:r>
              <a:rPr lang="en-PH" sz="1200" b="0" i="0" kern="1200" dirty="0" smtClean="0">
                <a:solidFill>
                  <a:schemeClr val="tx1"/>
                </a:solidFill>
                <a:effectLst/>
                <a:latin typeface="+mn-lt"/>
                <a:ea typeface="+mn-ea"/>
                <a:cs typeface="+mn-cs"/>
              </a:rPr>
              <a:t> representation of C# programs;</a:t>
            </a:r>
          </a:p>
          <a:p>
            <a:r>
              <a:rPr lang="en-PH" sz="1200" b="0" i="0" kern="1200" dirty="0" smtClean="0">
                <a:solidFill>
                  <a:schemeClr val="tx1"/>
                </a:solidFill>
                <a:effectLst/>
                <a:latin typeface="+mn-lt"/>
                <a:ea typeface="+mn-ea"/>
                <a:cs typeface="+mn-cs"/>
              </a:rPr>
              <a:t>The syntax and constraints of the C# language;</a:t>
            </a:r>
          </a:p>
          <a:p>
            <a:r>
              <a:rPr lang="en-PH" sz="1200" b="0" i="0" kern="1200" dirty="0" smtClean="0">
                <a:solidFill>
                  <a:schemeClr val="tx1"/>
                </a:solidFill>
                <a:effectLst/>
                <a:latin typeface="+mn-lt"/>
                <a:ea typeface="+mn-ea"/>
                <a:cs typeface="+mn-cs"/>
              </a:rPr>
              <a:t>The semantic rules for interpreting C# programs;</a:t>
            </a:r>
          </a:p>
          <a:p>
            <a:r>
              <a:rPr lang="en-PH" sz="1200" b="0" i="0" kern="1200" dirty="0" smtClean="0">
                <a:solidFill>
                  <a:schemeClr val="tx1"/>
                </a:solidFill>
                <a:effectLst/>
                <a:latin typeface="+mn-lt"/>
                <a:ea typeface="+mn-ea"/>
                <a:cs typeface="+mn-cs"/>
              </a:rPr>
              <a:t>The restrictions and limits imposed by a conforming implementation of C#.</a:t>
            </a:r>
          </a:p>
          <a:p>
            <a:pPr marL="0" marR="0" indent="0" algn="l" defTabSz="914400" rtl="0" eaLnBrk="1" fontAlgn="auto" latinLnBrk="0" hangingPunct="1">
              <a:lnSpc>
                <a:spcPct val="100000"/>
              </a:lnSpc>
              <a:spcBef>
                <a:spcPts val="0"/>
              </a:spcBef>
              <a:spcAft>
                <a:spcPts val="0"/>
              </a:spcAft>
              <a:buClrTx/>
              <a:buSzTx/>
              <a:buFontTx/>
              <a:buNone/>
              <a:tabLst/>
              <a:defRPr/>
            </a:pPr>
            <a:endParaRPr lang="en-PH" dirty="0" smtClean="0"/>
          </a:p>
          <a:p>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17</a:t>
            </a:fld>
            <a:endParaRPr lang="en-PH"/>
          </a:p>
        </p:txBody>
      </p:sp>
    </p:spTree>
    <p:extLst>
      <p:ext uri="{BB962C8B-B14F-4D97-AF65-F5344CB8AC3E}">
        <p14:creationId xmlns:p14="http://schemas.microsoft.com/office/powerpoint/2010/main" val="2851396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most </a:t>
            </a:r>
            <a:r>
              <a:rPr lang="en-US" sz="1200" b="1" i="0" kern="1200" dirty="0" smtClean="0">
                <a:solidFill>
                  <a:schemeClr val="tx1"/>
                </a:solidFill>
                <a:effectLst/>
                <a:latin typeface="+mn-lt"/>
                <a:ea typeface="+mn-ea"/>
                <a:cs typeface="+mn-cs"/>
              </a:rPr>
              <a:t>recent version</a:t>
            </a:r>
            <a:r>
              <a:rPr lang="en-US" sz="1200" b="0" i="0" kern="1200" dirty="0" smtClean="0">
                <a:solidFill>
                  <a:schemeClr val="tx1"/>
                </a:solidFill>
                <a:effectLst/>
                <a:latin typeface="+mn-lt"/>
                <a:ea typeface="+mn-ea"/>
                <a:cs typeface="+mn-cs"/>
              </a:rPr>
              <a:t> is </a:t>
            </a:r>
            <a:r>
              <a:rPr lang="en-US" sz="1200" b="1" i="0" kern="1200" dirty="0" smtClean="0">
                <a:solidFill>
                  <a:schemeClr val="tx1"/>
                </a:solidFill>
                <a:effectLst/>
                <a:latin typeface="+mn-lt"/>
                <a:ea typeface="+mn-ea"/>
                <a:cs typeface="+mn-cs"/>
              </a:rPr>
              <a:t>C#</a:t>
            </a:r>
            <a:r>
              <a:rPr lang="en-US" sz="1200" b="0" i="0" kern="1200" dirty="0" smtClean="0">
                <a:solidFill>
                  <a:schemeClr val="tx1"/>
                </a:solidFill>
                <a:effectLst/>
                <a:latin typeface="+mn-lt"/>
                <a:ea typeface="+mn-ea"/>
                <a:cs typeface="+mn-cs"/>
              </a:rPr>
              <a:t>7.3 2018</a:t>
            </a:r>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18</a:t>
            </a:fld>
            <a:endParaRPr lang="en-PH"/>
          </a:p>
        </p:txBody>
      </p:sp>
    </p:spTree>
    <p:extLst>
      <p:ext uri="{BB962C8B-B14F-4D97-AF65-F5344CB8AC3E}">
        <p14:creationId xmlns:p14="http://schemas.microsoft.com/office/powerpoint/2010/main" val="40707355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dirty="0" smtClean="0"/>
              <a:t>As such, it provides a platform for developing and running code that is easy to use. .NET is an integral part of many applications running on Windows and provides common functionality for those applications to run.</a:t>
            </a:r>
          </a:p>
          <a:p>
            <a:r>
              <a:rPr lang="en-PH" dirty="0" smtClean="0"/>
              <a:t>.NET supports development using a number of programming languages: Visual Basic, C#, C++, and a number of third-party languages. All the code from each of the languages can compile to the common Microsoft Intermediate Language (IL).</a:t>
            </a:r>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20</a:t>
            </a:fld>
            <a:endParaRPr lang="en-PH"/>
          </a:p>
        </p:txBody>
      </p:sp>
    </p:spTree>
    <p:extLst>
      <p:ext uri="{BB962C8B-B14F-4D97-AF65-F5344CB8AC3E}">
        <p14:creationId xmlns:p14="http://schemas.microsoft.com/office/powerpoint/2010/main" val="4056776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 the right hand side and you'll see the Solution Explorer. This is where all the files for your project are. (If you can't see the Solution Explorer, click </a:t>
            </a:r>
            <a:r>
              <a:rPr lang="en-US" sz="1200" b="1" i="0" kern="1200" dirty="0" smtClean="0">
                <a:solidFill>
                  <a:schemeClr val="tx1"/>
                </a:solidFill>
                <a:effectLst/>
                <a:latin typeface="+mn-lt"/>
                <a:ea typeface="+mn-ea"/>
                <a:cs typeface="+mn-cs"/>
              </a:rPr>
              <a:t>View</a:t>
            </a:r>
            <a:r>
              <a:rPr lang="en-US" sz="1200" b="0" i="0" kern="1200" dirty="0" smtClean="0">
                <a:solidFill>
                  <a:schemeClr val="tx1"/>
                </a:solidFill>
                <a:effectLst/>
                <a:latin typeface="+mn-lt"/>
                <a:ea typeface="+mn-ea"/>
                <a:cs typeface="+mn-cs"/>
              </a:rPr>
              <a:t> from the C# menu bar at the top. From the View menu, click </a:t>
            </a:r>
            <a:r>
              <a:rPr lang="en-US" sz="1200" b="1" i="0" kern="1200" dirty="0" smtClean="0">
                <a:solidFill>
                  <a:schemeClr val="tx1"/>
                </a:solidFill>
                <a:effectLst/>
                <a:latin typeface="+mn-lt"/>
                <a:ea typeface="+mn-ea"/>
                <a:cs typeface="+mn-cs"/>
              </a:rPr>
              <a:t>Solution Explorer</a:t>
            </a:r>
            <a:r>
              <a:rPr lang="en-US" sz="1200" b="0" i="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22</a:t>
            </a:fld>
            <a:endParaRPr lang="en-PH"/>
          </a:p>
        </p:txBody>
      </p:sp>
    </p:spTree>
    <p:extLst>
      <p:ext uri="{BB962C8B-B14F-4D97-AF65-F5344CB8AC3E}">
        <p14:creationId xmlns:p14="http://schemas.microsoft.com/office/powerpoint/2010/main" val="5749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dirty="0" smtClean="0"/>
              <a:t>The error messages are displayed in the Error List window found at the bottom of the IDE. The IDE also underlines the supposed location of the problem. You can also double-click on any of the error messages to go directly to the line flagged by the compiler. If the Error List tab is not visible on your screen, you can select Error List from the View menu.</a:t>
            </a:r>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24</a:t>
            </a:fld>
            <a:endParaRPr lang="en-PH"/>
          </a:p>
        </p:txBody>
      </p:sp>
    </p:spTree>
    <p:extLst>
      <p:ext uri="{BB962C8B-B14F-4D97-AF65-F5344CB8AC3E}">
        <p14:creationId xmlns:p14="http://schemas.microsoft.com/office/powerpoint/2010/main" val="39757521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b="0" i="0" kern="1200" dirty="0" smtClean="0">
                <a:solidFill>
                  <a:schemeClr val="tx1"/>
                </a:solidFill>
                <a:effectLst/>
                <a:latin typeface="+mn-lt"/>
                <a:ea typeface="+mn-ea"/>
                <a:cs typeface="+mn-cs"/>
              </a:rPr>
              <a:t>For example, below is a candid photograph of my good friend </a:t>
            </a:r>
            <a:r>
              <a:rPr lang="en-PH" sz="1200" b="0" i="0" kern="1200" dirty="0" err="1" smtClean="0">
                <a:solidFill>
                  <a:schemeClr val="tx1"/>
                </a:solidFill>
                <a:effectLst/>
                <a:latin typeface="+mn-lt"/>
                <a:ea typeface="+mn-ea"/>
                <a:cs typeface="+mn-cs"/>
              </a:rPr>
              <a:t>Maryo</a:t>
            </a:r>
            <a:r>
              <a:rPr lang="en-PH" sz="1200" b="0" i="0" kern="1200" dirty="0" smtClean="0">
                <a:solidFill>
                  <a:schemeClr val="tx1"/>
                </a:solidFill>
                <a:effectLst/>
                <a:latin typeface="+mn-lt"/>
                <a:ea typeface="+mn-ea"/>
                <a:cs typeface="+mn-cs"/>
              </a:rPr>
              <a:t> during one of his infamous journeys through the wilderness.</a:t>
            </a:r>
          </a:p>
          <a:p>
            <a:r>
              <a:rPr lang="en-PH" sz="1200" b="0" i="0" kern="1200" dirty="0" smtClean="0">
                <a:solidFill>
                  <a:schemeClr val="tx1"/>
                </a:solidFill>
                <a:effectLst/>
                <a:latin typeface="+mn-lt"/>
                <a:ea typeface="+mn-ea"/>
                <a:cs typeface="+mn-cs"/>
              </a:rPr>
              <a:t>Right away we can list some of the different objects in the picture:</a:t>
            </a:r>
          </a:p>
          <a:p>
            <a:r>
              <a:rPr lang="en-PH" sz="1200" b="0" i="0" kern="1200" dirty="0" err="1" smtClean="0">
                <a:solidFill>
                  <a:schemeClr val="tx1"/>
                </a:solidFill>
                <a:effectLst/>
                <a:latin typeface="+mn-lt"/>
                <a:ea typeface="+mn-ea"/>
                <a:cs typeface="+mn-cs"/>
              </a:rPr>
              <a:t>Maryo</a:t>
            </a:r>
            <a:endParaRPr lang="en-PH" sz="1200" b="0" i="0" kern="1200" dirty="0" smtClean="0">
              <a:solidFill>
                <a:schemeClr val="tx1"/>
              </a:solidFill>
              <a:effectLst/>
              <a:latin typeface="+mn-lt"/>
              <a:ea typeface="+mn-ea"/>
              <a:cs typeface="+mn-cs"/>
            </a:endParaRPr>
          </a:p>
          <a:p>
            <a:r>
              <a:rPr lang="en-PH" sz="1200" b="0" i="0" kern="1200" dirty="0" smtClean="0">
                <a:solidFill>
                  <a:schemeClr val="tx1"/>
                </a:solidFill>
                <a:effectLst/>
                <a:latin typeface="+mn-lt"/>
                <a:ea typeface="+mn-ea"/>
                <a:cs typeface="+mn-cs"/>
              </a:rPr>
              <a:t>Tree</a:t>
            </a:r>
          </a:p>
          <a:p>
            <a:r>
              <a:rPr lang="en-PH" sz="1200" b="0" i="0" kern="1200" dirty="0" smtClean="0">
                <a:solidFill>
                  <a:schemeClr val="tx1"/>
                </a:solidFill>
                <a:effectLst/>
                <a:latin typeface="+mn-lt"/>
                <a:ea typeface="+mn-ea"/>
                <a:cs typeface="+mn-cs"/>
              </a:rPr>
              <a:t>Monster</a:t>
            </a:r>
          </a:p>
          <a:p>
            <a:r>
              <a:rPr lang="en-PH" sz="1200" b="0" i="0" kern="1200" dirty="0" smtClean="0">
                <a:solidFill>
                  <a:schemeClr val="tx1"/>
                </a:solidFill>
                <a:effectLst/>
                <a:latin typeface="+mn-lt"/>
                <a:ea typeface="+mn-ea"/>
                <a:cs typeface="+mn-cs"/>
              </a:rPr>
              <a:t>Block</a:t>
            </a:r>
          </a:p>
          <a:p>
            <a:r>
              <a:rPr lang="en-PH" sz="1200" b="0" i="0" kern="1200" dirty="0" smtClean="0">
                <a:solidFill>
                  <a:schemeClr val="tx1"/>
                </a:solidFill>
                <a:effectLst/>
                <a:latin typeface="+mn-lt"/>
                <a:ea typeface="+mn-ea"/>
                <a:cs typeface="+mn-cs"/>
              </a:rPr>
              <a:t>One way to model this world is to create a class for each of these objects, and we can use our imaginations to identify some of the properties and attributes the objects might have.</a:t>
            </a:r>
          </a:p>
          <a:p>
            <a:r>
              <a:rPr lang="en-PH" sz="1200" b="0" i="0" kern="1200" dirty="0" smtClean="0">
                <a:solidFill>
                  <a:schemeClr val="tx1"/>
                </a:solidFill>
                <a:effectLst/>
                <a:latin typeface="+mn-lt"/>
                <a:ea typeface="+mn-ea"/>
                <a:cs typeface="+mn-cs"/>
              </a:rPr>
              <a:t>For example, perhaps our </a:t>
            </a:r>
            <a:r>
              <a:rPr lang="en-PH" sz="1200" b="0" i="0" kern="1200" dirty="0" err="1" smtClean="0">
                <a:solidFill>
                  <a:schemeClr val="tx1"/>
                </a:solidFill>
                <a:effectLst/>
                <a:latin typeface="+mn-lt"/>
                <a:ea typeface="+mn-ea"/>
                <a:cs typeface="+mn-cs"/>
              </a:rPr>
              <a:t>Maryo</a:t>
            </a:r>
            <a:r>
              <a:rPr lang="en-PH" sz="1200" b="0" i="0" kern="1200" dirty="0" smtClean="0">
                <a:solidFill>
                  <a:schemeClr val="tx1"/>
                </a:solidFill>
                <a:effectLst/>
                <a:latin typeface="+mn-lt"/>
                <a:ea typeface="+mn-ea"/>
                <a:cs typeface="+mn-cs"/>
              </a:rPr>
              <a:t> object can 'talk', has position coordinates, and a state of being either 'alive' or 'dead':</a:t>
            </a:r>
          </a:p>
          <a:p>
            <a:r>
              <a:rPr lang="en-PH" sz="1200" kern="1200" dirty="0" smtClean="0">
                <a:solidFill>
                  <a:schemeClr val="tx1"/>
                </a:solidFill>
                <a:effectLst/>
                <a:latin typeface="+mn-lt"/>
                <a:ea typeface="+mn-ea"/>
                <a:cs typeface="+mn-cs"/>
              </a:rPr>
              <a:t>class </a:t>
            </a:r>
            <a:r>
              <a:rPr lang="en-PH" sz="1200" kern="1200" dirty="0" err="1" smtClean="0">
                <a:solidFill>
                  <a:schemeClr val="tx1"/>
                </a:solidFill>
                <a:effectLst/>
                <a:latin typeface="+mn-lt"/>
                <a:ea typeface="+mn-ea"/>
                <a:cs typeface="+mn-cs"/>
              </a:rPr>
              <a:t>Maryo</a:t>
            </a:r>
            <a:r>
              <a:rPr lang="en-PH" sz="1200" kern="1200" dirty="0" smtClean="0">
                <a:solidFill>
                  <a:schemeClr val="tx1"/>
                </a:solidFill>
                <a:effectLst/>
                <a:latin typeface="+mn-lt"/>
                <a:ea typeface="+mn-ea"/>
                <a:cs typeface="+mn-cs"/>
              </a:rPr>
              <a:t>(object):</a:t>
            </a:r>
          </a:p>
          <a:p>
            <a:r>
              <a:rPr lang="en-PH" sz="1200" b="0" i="0" kern="1200" dirty="0" smtClean="0">
                <a:solidFill>
                  <a:schemeClr val="tx1"/>
                </a:solidFill>
                <a:effectLst/>
                <a:latin typeface="+mn-lt"/>
                <a:ea typeface="+mn-ea"/>
                <a:cs typeface="+mn-cs"/>
              </a:rPr>
              <a:t>Our Tree object can 'grow', has position coordinates, and a state of being either 'alive' or 'dead':</a:t>
            </a:r>
          </a:p>
          <a:p>
            <a:r>
              <a:rPr lang="en-PH" sz="1200" b="0" i="0" kern="1200" dirty="0" smtClean="0">
                <a:solidFill>
                  <a:schemeClr val="tx1"/>
                </a:solidFill>
                <a:effectLst/>
                <a:latin typeface="+mn-lt"/>
                <a:ea typeface="+mn-ea"/>
                <a:cs typeface="+mn-cs"/>
              </a:rPr>
              <a:t>And our monster object can 'eat', has position coordinates, and a state of being 'alive' or 'dead'.</a:t>
            </a:r>
          </a:p>
          <a:p>
            <a:r>
              <a:rPr lang="en-PH" sz="1200" b="0" i="0" kern="1200" dirty="0" smtClean="0">
                <a:solidFill>
                  <a:schemeClr val="tx1"/>
                </a:solidFill>
                <a:effectLst/>
                <a:latin typeface="+mn-lt"/>
                <a:ea typeface="+mn-ea"/>
                <a:cs typeface="+mn-cs"/>
              </a:rPr>
              <a:t>So now we have a basic </a:t>
            </a:r>
            <a:r>
              <a:rPr lang="en-PH" sz="1200" b="0" i="0" kern="1200" dirty="0" err="1" smtClean="0">
                <a:solidFill>
                  <a:schemeClr val="tx1"/>
                </a:solidFill>
                <a:effectLst/>
                <a:latin typeface="+mn-lt"/>
                <a:ea typeface="+mn-ea"/>
                <a:cs typeface="+mn-cs"/>
              </a:rPr>
              <a:t>programatic</a:t>
            </a:r>
            <a:r>
              <a:rPr lang="en-PH" sz="1200" b="0" i="0" kern="1200" dirty="0" smtClean="0">
                <a:solidFill>
                  <a:schemeClr val="tx1"/>
                </a:solidFill>
                <a:effectLst/>
                <a:latin typeface="+mn-lt"/>
                <a:ea typeface="+mn-ea"/>
                <a:cs typeface="+mn-cs"/>
              </a:rPr>
              <a:t> model of our world. </a:t>
            </a:r>
            <a:r>
              <a:rPr lang="en-PH" sz="1200" b="0" i="1" kern="1200" dirty="0" smtClean="0">
                <a:solidFill>
                  <a:schemeClr val="tx1"/>
                </a:solidFill>
                <a:effectLst/>
                <a:latin typeface="+mn-lt"/>
                <a:ea typeface="+mn-ea"/>
                <a:cs typeface="+mn-cs"/>
              </a:rPr>
              <a:t>But</a:t>
            </a:r>
            <a:r>
              <a:rPr lang="en-PH" sz="1200" b="0" i="0" kern="1200" dirty="0" smtClean="0">
                <a:solidFill>
                  <a:schemeClr val="tx1"/>
                </a:solidFill>
                <a:effectLst/>
                <a:latin typeface="+mn-lt"/>
                <a:ea typeface="+mn-ea"/>
                <a:cs typeface="+mn-cs"/>
              </a:rPr>
              <a:t>, we have to note that many of our objects share similar properties and attributes, such as position coordinates, state, and the unfortunate ability to 'poof'. Perhaps our model would benefit from simplicity if our objects </a:t>
            </a:r>
            <a:r>
              <a:rPr lang="en-PH" sz="1200" b="1" i="0" kern="1200" dirty="0" smtClean="0">
                <a:solidFill>
                  <a:schemeClr val="tx1"/>
                </a:solidFill>
                <a:effectLst/>
                <a:latin typeface="+mn-lt"/>
                <a:ea typeface="+mn-ea"/>
                <a:cs typeface="+mn-cs"/>
              </a:rPr>
              <a:t>inherited</a:t>
            </a:r>
            <a:r>
              <a:rPr lang="en-PH" sz="1200" b="0" i="0" kern="1200" dirty="0" smtClean="0">
                <a:solidFill>
                  <a:schemeClr val="tx1"/>
                </a:solidFill>
                <a:effectLst/>
                <a:latin typeface="+mn-lt"/>
                <a:ea typeface="+mn-ea"/>
                <a:cs typeface="+mn-cs"/>
              </a:rPr>
              <a:t> these properties and attributes from a base </a:t>
            </a:r>
            <a:r>
              <a:rPr lang="en-PH" dirty="0" smtClean="0"/>
              <a:t>character</a:t>
            </a:r>
            <a:r>
              <a:rPr lang="en-PH" sz="1200" b="0" i="0" kern="1200" dirty="0" smtClean="0">
                <a:solidFill>
                  <a:schemeClr val="tx1"/>
                </a:solidFill>
                <a:effectLst/>
                <a:latin typeface="+mn-lt"/>
                <a:ea typeface="+mn-ea"/>
                <a:cs typeface="+mn-cs"/>
              </a:rPr>
              <a:t> model:</a:t>
            </a:r>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2</a:t>
            </a:fld>
            <a:endParaRPr lang="en-PH"/>
          </a:p>
        </p:txBody>
      </p:sp>
    </p:spTree>
    <p:extLst>
      <p:ext uri="{BB962C8B-B14F-4D97-AF65-F5344CB8AC3E}">
        <p14:creationId xmlns:p14="http://schemas.microsoft.com/office/powerpoint/2010/main" val="33985587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25</a:t>
            </a:fld>
            <a:endParaRPr lang="en-PH"/>
          </a:p>
        </p:txBody>
      </p:sp>
    </p:spTree>
    <p:extLst>
      <p:ext uri="{BB962C8B-B14F-4D97-AF65-F5344CB8AC3E}">
        <p14:creationId xmlns:p14="http://schemas.microsoft.com/office/powerpoint/2010/main" val="35163705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cs typeface="Arial" pitchFamily="34" charset="0"/>
              </a:rPr>
              <a:t>Many modern programming languages now support OOP, at least as an option.</a:t>
            </a:r>
          </a:p>
          <a:p>
            <a:pPr fontAlgn="base"/>
            <a:r>
              <a:rPr lang="en-PH" sz="1200" b="0" i="0" kern="1200" dirty="0" smtClean="0">
                <a:solidFill>
                  <a:schemeClr val="tx1"/>
                </a:solidFill>
                <a:effectLst/>
                <a:latin typeface="+mn-lt"/>
                <a:ea typeface="+mn-ea"/>
                <a:cs typeface="+mn-cs"/>
              </a:rPr>
              <a:t>In </a:t>
            </a:r>
            <a:r>
              <a:rPr lang="en-PH" sz="1200" b="0" i="0" u="none" strike="noStrike" kern="1200" dirty="0" smtClean="0">
                <a:solidFill>
                  <a:schemeClr val="tx1"/>
                </a:solidFill>
                <a:effectLst/>
                <a:latin typeface="+mn-lt"/>
                <a:ea typeface="+mn-ea"/>
                <a:cs typeface="+mn-cs"/>
                <a:hlinkClick r:id="rId3"/>
              </a:rPr>
              <a:t>programming</a:t>
            </a:r>
            <a:r>
              <a:rPr lang="en-PH" sz="1200" b="0" i="0" kern="1200" dirty="0" smtClean="0">
                <a:solidFill>
                  <a:schemeClr val="tx1"/>
                </a:solidFill>
                <a:effectLst/>
                <a:latin typeface="+mn-lt"/>
                <a:ea typeface="+mn-ea"/>
                <a:cs typeface="+mn-cs"/>
              </a:rPr>
              <a:t>, the term </a:t>
            </a:r>
            <a:r>
              <a:rPr lang="en-PH" sz="1200" b="0" i="1" kern="1200" dirty="0" smtClean="0">
                <a:solidFill>
                  <a:schemeClr val="tx1"/>
                </a:solidFill>
                <a:effectLst/>
                <a:latin typeface="+mn-lt"/>
                <a:ea typeface="+mn-ea"/>
                <a:cs typeface="+mn-cs"/>
              </a:rPr>
              <a:t>data structure </a:t>
            </a:r>
            <a:r>
              <a:rPr lang="en-PH" sz="1200" b="0" i="0" kern="1200" dirty="0" smtClean="0">
                <a:solidFill>
                  <a:schemeClr val="tx1"/>
                </a:solidFill>
                <a:effectLst/>
                <a:latin typeface="+mn-lt"/>
                <a:ea typeface="+mn-ea"/>
                <a:cs typeface="+mn-cs"/>
              </a:rPr>
              <a:t>refers to a scheme for organizing related pieces of information. The basic types of data structures include:</a:t>
            </a:r>
          </a:p>
          <a:p>
            <a:pPr fontAlgn="base"/>
            <a:r>
              <a:rPr lang="en-PH" sz="1200" u="none" strike="noStrike" kern="1200" dirty="0" err="1" smtClean="0">
                <a:solidFill>
                  <a:schemeClr val="tx1"/>
                </a:solidFill>
                <a:effectLst/>
                <a:latin typeface="+mn-lt"/>
                <a:ea typeface="+mn-ea"/>
                <a:cs typeface="+mn-cs"/>
                <a:hlinkClick r:id="rId4"/>
              </a:rPr>
              <a:t>files</a:t>
            </a:r>
            <a:r>
              <a:rPr lang="en-PH" sz="1200" b="0" i="0" kern="1200" dirty="0" err="1" smtClean="0">
                <a:solidFill>
                  <a:schemeClr val="tx1"/>
                </a:solidFill>
                <a:effectLst/>
                <a:latin typeface="+mn-lt"/>
                <a:ea typeface="+mn-ea"/>
                <a:cs typeface="+mn-cs"/>
              </a:rPr>
              <a:t>lists</a:t>
            </a:r>
            <a:endParaRPr lang="en-PH" sz="1200" b="0" i="0" kern="1200" dirty="0" smtClean="0">
              <a:solidFill>
                <a:schemeClr val="tx1"/>
              </a:solidFill>
              <a:effectLst/>
              <a:latin typeface="+mn-lt"/>
              <a:ea typeface="+mn-ea"/>
              <a:cs typeface="+mn-cs"/>
            </a:endParaRPr>
          </a:p>
          <a:p>
            <a:pPr fontAlgn="base"/>
            <a:r>
              <a:rPr lang="en-PH" sz="1200" u="none" strike="noStrike" kern="1200" dirty="0" err="1" smtClean="0">
                <a:solidFill>
                  <a:schemeClr val="tx1"/>
                </a:solidFill>
                <a:effectLst/>
                <a:latin typeface="+mn-lt"/>
                <a:ea typeface="+mn-ea"/>
                <a:cs typeface="+mn-cs"/>
                <a:hlinkClick r:id="rId5"/>
              </a:rPr>
              <a:t>arrays</a:t>
            </a:r>
            <a:r>
              <a:rPr lang="en-PH" sz="1200" b="0" i="0" u="none" strike="noStrike" kern="1200" dirty="0" err="1" smtClean="0">
                <a:solidFill>
                  <a:schemeClr val="tx1"/>
                </a:solidFill>
                <a:effectLst/>
                <a:latin typeface="+mn-lt"/>
                <a:ea typeface="+mn-ea"/>
                <a:cs typeface="+mn-cs"/>
                <a:hlinkClick r:id="rId6"/>
              </a:rPr>
              <a:t>records</a:t>
            </a:r>
            <a:endParaRPr lang="en-PH" sz="1200" b="0" i="0" kern="1200" dirty="0" smtClean="0">
              <a:solidFill>
                <a:schemeClr val="tx1"/>
              </a:solidFill>
              <a:effectLst/>
              <a:latin typeface="+mn-lt"/>
              <a:ea typeface="+mn-ea"/>
              <a:cs typeface="+mn-cs"/>
            </a:endParaRPr>
          </a:p>
          <a:p>
            <a:pPr fontAlgn="base"/>
            <a:r>
              <a:rPr lang="en-PH" sz="1200" u="none" strike="noStrike" kern="1200" dirty="0" err="1" smtClean="0">
                <a:solidFill>
                  <a:schemeClr val="tx1"/>
                </a:solidFill>
                <a:effectLst/>
                <a:latin typeface="+mn-lt"/>
                <a:ea typeface="+mn-ea"/>
                <a:cs typeface="+mn-cs"/>
                <a:hlinkClick r:id="rId7"/>
              </a:rPr>
              <a:t>trees</a:t>
            </a:r>
            <a:r>
              <a:rPr lang="en-PH" sz="1200" b="0" i="0" u="none" strike="noStrike" kern="1200" dirty="0" err="1" smtClean="0">
                <a:solidFill>
                  <a:schemeClr val="tx1"/>
                </a:solidFill>
                <a:effectLst/>
                <a:latin typeface="+mn-lt"/>
                <a:ea typeface="+mn-ea"/>
                <a:cs typeface="+mn-cs"/>
                <a:hlinkClick r:id="rId8"/>
              </a:rPr>
              <a:t>tables</a:t>
            </a:r>
            <a:endParaRPr lang="en-PH" sz="1200" b="0" i="0" kern="1200" dirty="0" smtClean="0">
              <a:solidFill>
                <a:schemeClr val="tx1"/>
              </a:solidFill>
              <a:effectLst/>
              <a:latin typeface="+mn-lt"/>
              <a:ea typeface="+mn-ea"/>
              <a:cs typeface="+mn-cs"/>
            </a:endParaRPr>
          </a:p>
          <a:p>
            <a:pPr fontAlgn="base"/>
            <a:r>
              <a:rPr lang="en-PH" sz="1200" b="0" i="0" kern="1200" dirty="0" smtClean="0">
                <a:solidFill>
                  <a:schemeClr val="tx1"/>
                </a:solidFill>
                <a:effectLst/>
                <a:latin typeface="+mn-lt"/>
                <a:ea typeface="+mn-ea"/>
                <a:cs typeface="+mn-cs"/>
              </a:rPr>
              <a:t>Each of these basic structures has many variations and allows different operations to be performed on the </a:t>
            </a:r>
            <a:r>
              <a:rPr lang="en-PH" sz="1200" b="0" i="0" u="none" strike="noStrike" kern="1200" dirty="0" smtClean="0">
                <a:solidFill>
                  <a:schemeClr val="tx1"/>
                </a:solidFill>
                <a:effectLst/>
                <a:latin typeface="+mn-lt"/>
                <a:ea typeface="+mn-ea"/>
                <a:cs typeface="+mn-cs"/>
                <a:hlinkClick r:id="rId9"/>
              </a:rPr>
              <a:t>data</a:t>
            </a:r>
            <a:r>
              <a:rPr lang="en-PH" sz="1200" b="0" i="0" kern="1200" dirty="0" smtClean="0">
                <a:solidFill>
                  <a:schemeClr val="tx1"/>
                </a:solidFill>
                <a:effectLst/>
                <a:latin typeface="+mn-lt"/>
                <a:ea typeface="+mn-ea"/>
                <a:cs typeface="+mn-cs"/>
              </a:rPr>
              <a:t>.</a:t>
            </a:r>
          </a:p>
          <a:p>
            <a:pPr fontAlgn="base"/>
            <a:r>
              <a:rPr lang="en-PH" sz="1200" b="0" i="0" kern="1200" dirty="0" smtClean="0">
                <a:solidFill>
                  <a:schemeClr val="tx1"/>
                </a:solidFill>
                <a:effectLst/>
                <a:latin typeface="+mn-lt"/>
                <a:ea typeface="+mn-ea"/>
                <a:cs typeface="+mn-cs"/>
              </a:rPr>
              <a:t>A type of </a:t>
            </a:r>
            <a:r>
              <a:rPr lang="en-PH" sz="1200" b="0" i="0" u="none" strike="noStrike" kern="1200" dirty="0" smtClean="0">
                <a:solidFill>
                  <a:schemeClr val="tx1"/>
                </a:solidFill>
                <a:effectLst/>
                <a:latin typeface="+mn-lt"/>
                <a:ea typeface="+mn-ea"/>
                <a:cs typeface="+mn-cs"/>
                <a:hlinkClick r:id="rId3"/>
              </a:rPr>
              <a:t>programming</a:t>
            </a:r>
            <a:r>
              <a:rPr lang="en-PH" sz="1200" b="0" i="0" kern="1200" dirty="0" smtClean="0">
                <a:solidFill>
                  <a:schemeClr val="tx1"/>
                </a:solidFill>
                <a:effectLst/>
                <a:latin typeface="+mn-lt"/>
                <a:ea typeface="+mn-ea"/>
                <a:cs typeface="+mn-cs"/>
              </a:rPr>
              <a:t> in which </a:t>
            </a:r>
            <a:r>
              <a:rPr lang="en-PH" sz="1200" b="0" i="0" u="none" strike="noStrike" kern="1200" dirty="0" smtClean="0">
                <a:solidFill>
                  <a:schemeClr val="tx1"/>
                </a:solidFill>
                <a:effectLst/>
                <a:latin typeface="+mn-lt"/>
                <a:ea typeface="+mn-ea"/>
                <a:cs typeface="+mn-cs"/>
                <a:hlinkClick r:id="rId10"/>
              </a:rPr>
              <a:t>programmers</a:t>
            </a:r>
            <a:r>
              <a:rPr lang="en-PH" sz="1200" b="0" i="0" kern="1200" dirty="0" smtClean="0">
                <a:solidFill>
                  <a:schemeClr val="tx1"/>
                </a:solidFill>
                <a:effectLst/>
                <a:latin typeface="+mn-lt"/>
                <a:ea typeface="+mn-ea"/>
                <a:cs typeface="+mn-cs"/>
              </a:rPr>
              <a:t> define not only </a:t>
            </a:r>
            <a:r>
              <a:rPr lang="en-PH" sz="1200" b="0" i="0" kern="1200" dirty="0" err="1" smtClean="0">
                <a:solidFill>
                  <a:schemeClr val="tx1"/>
                </a:solidFill>
                <a:effectLst/>
                <a:latin typeface="+mn-lt"/>
                <a:ea typeface="+mn-ea"/>
                <a:cs typeface="+mn-cs"/>
              </a:rPr>
              <a:t>the</a:t>
            </a:r>
            <a:r>
              <a:rPr lang="en-PH" sz="1200" b="0" i="0" u="none" strike="noStrike" kern="1200" dirty="0" err="1" smtClean="0">
                <a:solidFill>
                  <a:schemeClr val="tx1"/>
                </a:solidFill>
                <a:effectLst/>
                <a:latin typeface="+mn-lt"/>
                <a:ea typeface="+mn-ea"/>
                <a:cs typeface="+mn-cs"/>
                <a:hlinkClick r:id="rId11"/>
              </a:rPr>
              <a:t>data</a:t>
            </a:r>
            <a:r>
              <a:rPr lang="en-PH" sz="1200" b="0" i="0" u="none" strike="noStrike" kern="1200" dirty="0" smtClean="0">
                <a:solidFill>
                  <a:schemeClr val="tx1"/>
                </a:solidFill>
                <a:effectLst/>
                <a:latin typeface="+mn-lt"/>
                <a:ea typeface="+mn-ea"/>
                <a:cs typeface="+mn-cs"/>
                <a:hlinkClick r:id="rId11"/>
              </a:rPr>
              <a:t> type</a:t>
            </a:r>
            <a:r>
              <a:rPr lang="en-PH" sz="1200" b="0" i="0" kern="1200" dirty="0" smtClean="0">
                <a:solidFill>
                  <a:schemeClr val="tx1"/>
                </a:solidFill>
                <a:effectLst/>
                <a:latin typeface="+mn-lt"/>
                <a:ea typeface="+mn-ea"/>
                <a:cs typeface="+mn-cs"/>
              </a:rPr>
              <a:t> of a </a:t>
            </a:r>
            <a:r>
              <a:rPr lang="en-PH" sz="1200" b="0" i="0" u="none" strike="noStrike" kern="1200" dirty="0" smtClean="0">
                <a:solidFill>
                  <a:schemeClr val="tx1"/>
                </a:solidFill>
                <a:effectLst/>
                <a:latin typeface="+mn-lt"/>
                <a:ea typeface="+mn-ea"/>
                <a:cs typeface="+mn-cs"/>
                <a:hlinkClick r:id="rId12"/>
              </a:rPr>
              <a:t>data structure</a:t>
            </a:r>
            <a:r>
              <a:rPr lang="en-PH" sz="1200" b="0" i="0" kern="1200" dirty="0" smtClean="0">
                <a:solidFill>
                  <a:schemeClr val="tx1"/>
                </a:solidFill>
                <a:effectLst/>
                <a:latin typeface="+mn-lt"/>
                <a:ea typeface="+mn-ea"/>
                <a:cs typeface="+mn-cs"/>
              </a:rPr>
              <a:t>, but also the types of operations (</a:t>
            </a:r>
            <a:r>
              <a:rPr lang="en-PH" sz="1200" b="0" i="0" u="none" strike="noStrike" kern="1200" dirty="0" smtClean="0">
                <a:solidFill>
                  <a:schemeClr val="tx1"/>
                </a:solidFill>
                <a:effectLst/>
                <a:latin typeface="+mn-lt"/>
                <a:ea typeface="+mn-ea"/>
                <a:cs typeface="+mn-cs"/>
                <a:hlinkClick r:id="rId13"/>
              </a:rPr>
              <a:t>functions</a:t>
            </a:r>
            <a:r>
              <a:rPr lang="en-PH" sz="1200" b="0" i="0" kern="1200" dirty="0" smtClean="0">
                <a:solidFill>
                  <a:schemeClr val="tx1"/>
                </a:solidFill>
                <a:effectLst/>
                <a:latin typeface="+mn-lt"/>
                <a:ea typeface="+mn-ea"/>
                <a:cs typeface="+mn-cs"/>
              </a:rPr>
              <a:t>) that can be applied to the data structure. In this way, the data structure becomes an </a:t>
            </a:r>
            <a:r>
              <a:rPr lang="en-PH" sz="1200" b="0" i="1" u="none" strike="noStrike" kern="1200" dirty="0" smtClean="0">
                <a:solidFill>
                  <a:schemeClr val="tx1"/>
                </a:solidFill>
                <a:effectLst/>
                <a:latin typeface="+mn-lt"/>
                <a:ea typeface="+mn-ea"/>
                <a:cs typeface="+mn-cs"/>
                <a:hlinkClick r:id="rId14"/>
              </a:rPr>
              <a:t>object</a:t>
            </a:r>
            <a:r>
              <a:rPr lang="en-PH" sz="1200" b="0" i="0" kern="1200" dirty="0" smtClean="0">
                <a:solidFill>
                  <a:schemeClr val="tx1"/>
                </a:solidFill>
                <a:effectLst/>
                <a:latin typeface="+mn-lt"/>
                <a:ea typeface="+mn-ea"/>
                <a:cs typeface="+mn-cs"/>
              </a:rPr>
              <a:t> that includes both </a:t>
            </a:r>
            <a:r>
              <a:rPr lang="en-PH" sz="1200" b="0" i="0" u="none" strike="noStrike" kern="1200" dirty="0" smtClean="0">
                <a:solidFill>
                  <a:schemeClr val="tx1"/>
                </a:solidFill>
                <a:effectLst/>
                <a:latin typeface="+mn-lt"/>
                <a:ea typeface="+mn-ea"/>
                <a:cs typeface="+mn-cs"/>
                <a:hlinkClick r:id="rId9"/>
              </a:rPr>
              <a:t>data</a:t>
            </a:r>
            <a:r>
              <a:rPr lang="en-PH" sz="1200" b="0" i="0" kern="1200" dirty="0" smtClean="0">
                <a:solidFill>
                  <a:schemeClr val="tx1"/>
                </a:solidFill>
                <a:effectLst/>
                <a:latin typeface="+mn-lt"/>
                <a:ea typeface="+mn-ea"/>
                <a:cs typeface="+mn-cs"/>
              </a:rPr>
              <a:t> and functions. In addition, programmers can create relationships between one object and another. For example, objects </a:t>
            </a:r>
            <a:r>
              <a:rPr lang="en-PH" sz="1200" b="0" i="0" kern="1200" dirty="0" err="1" smtClean="0">
                <a:solidFill>
                  <a:schemeClr val="tx1"/>
                </a:solidFill>
                <a:effectLst/>
                <a:latin typeface="+mn-lt"/>
                <a:ea typeface="+mn-ea"/>
                <a:cs typeface="+mn-cs"/>
              </a:rPr>
              <a:t>can</a:t>
            </a:r>
            <a:r>
              <a:rPr lang="en-PH" sz="1200" b="0" i="1" kern="1200" dirty="0" err="1" smtClean="0">
                <a:solidFill>
                  <a:schemeClr val="tx1"/>
                </a:solidFill>
                <a:effectLst/>
                <a:latin typeface="+mn-lt"/>
                <a:ea typeface="+mn-ea"/>
                <a:cs typeface="+mn-cs"/>
              </a:rPr>
              <a:t>inherit</a:t>
            </a:r>
            <a:r>
              <a:rPr lang="en-PH" sz="1200" b="0" i="0" kern="1200" dirty="0" err="1" smtClean="0">
                <a:solidFill>
                  <a:schemeClr val="tx1"/>
                </a:solidFill>
                <a:effectLst/>
                <a:latin typeface="+mn-lt"/>
                <a:ea typeface="+mn-ea"/>
                <a:cs typeface="+mn-cs"/>
              </a:rPr>
              <a:t>characteristics</a:t>
            </a:r>
            <a:r>
              <a:rPr lang="en-PH" sz="1200" b="0" i="0" kern="1200" dirty="0" smtClean="0">
                <a:solidFill>
                  <a:schemeClr val="tx1"/>
                </a:solidFill>
                <a:effectLst/>
                <a:latin typeface="+mn-lt"/>
                <a:ea typeface="+mn-ea"/>
                <a:cs typeface="+mn-cs"/>
              </a:rPr>
              <a:t> from other objects.</a:t>
            </a:r>
          </a:p>
          <a:p>
            <a:pPr fontAlgn="base"/>
            <a:r>
              <a:rPr lang="en-PH" sz="1200" b="0" i="0" kern="1200" dirty="0" smtClean="0">
                <a:solidFill>
                  <a:schemeClr val="tx1"/>
                </a:solidFill>
                <a:effectLst/>
                <a:latin typeface="+mn-lt"/>
                <a:ea typeface="+mn-ea"/>
                <a:cs typeface="+mn-cs"/>
              </a:rPr>
              <a:t>One of the principal advantages of object-oriented programming techniques over procedural programming techniques is that they enable programmers to create </a:t>
            </a:r>
            <a:r>
              <a:rPr lang="en-PH" sz="1200" b="0" i="0" u="none" strike="noStrike" kern="1200" dirty="0" smtClean="0">
                <a:solidFill>
                  <a:schemeClr val="tx1"/>
                </a:solidFill>
                <a:effectLst/>
                <a:latin typeface="+mn-lt"/>
                <a:ea typeface="+mn-ea"/>
                <a:cs typeface="+mn-cs"/>
                <a:hlinkClick r:id="rId15"/>
              </a:rPr>
              <a:t>modules</a:t>
            </a:r>
            <a:r>
              <a:rPr lang="en-PH" sz="1200" b="0" i="0" kern="1200" dirty="0" smtClean="0">
                <a:solidFill>
                  <a:schemeClr val="tx1"/>
                </a:solidFill>
                <a:effectLst/>
                <a:latin typeface="+mn-lt"/>
                <a:ea typeface="+mn-ea"/>
                <a:cs typeface="+mn-cs"/>
              </a:rPr>
              <a:t> that do not need to be changed when a new type of object is added. A programmer can simply create a new object that inherits many of its </a:t>
            </a:r>
            <a:r>
              <a:rPr lang="en-PH" sz="1200" b="0" i="0" u="none" strike="noStrike" kern="1200" dirty="0" err="1" smtClean="0">
                <a:solidFill>
                  <a:schemeClr val="tx1"/>
                </a:solidFill>
                <a:effectLst/>
                <a:latin typeface="+mn-lt"/>
                <a:ea typeface="+mn-ea"/>
                <a:cs typeface="+mn-cs"/>
                <a:hlinkClick r:id="rId16"/>
              </a:rPr>
              <a:t>features</a:t>
            </a:r>
            <a:r>
              <a:rPr lang="en-PH" sz="1200" b="0" i="0" kern="1200" dirty="0" err="1" smtClean="0">
                <a:solidFill>
                  <a:schemeClr val="tx1"/>
                </a:solidFill>
                <a:effectLst/>
                <a:latin typeface="+mn-lt"/>
                <a:ea typeface="+mn-ea"/>
                <a:cs typeface="+mn-cs"/>
              </a:rPr>
              <a:t>from</a:t>
            </a:r>
            <a:r>
              <a:rPr lang="en-PH" sz="1200" b="0" i="0" kern="1200" dirty="0" smtClean="0">
                <a:solidFill>
                  <a:schemeClr val="tx1"/>
                </a:solidFill>
                <a:effectLst/>
                <a:latin typeface="+mn-lt"/>
                <a:ea typeface="+mn-ea"/>
                <a:cs typeface="+mn-cs"/>
              </a:rPr>
              <a:t> existing objects. This makes object-oriented programs easier to modify.</a:t>
            </a:r>
          </a:p>
          <a:p>
            <a:pPr fontAlgn="base"/>
            <a:endParaRPr lang="en-PH"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latin typeface="Arial" pitchFamily="34" charset="0"/>
              <a:cs typeface="Arial" pitchFamily="34" charset="0"/>
            </a:endParaRPr>
          </a:p>
          <a:p>
            <a:endParaRPr lang="en-PH" dirty="0"/>
          </a:p>
        </p:txBody>
      </p:sp>
      <p:sp>
        <p:nvSpPr>
          <p:cNvPr id="4" name="Slide Number Placeholder 3"/>
          <p:cNvSpPr>
            <a:spLocks noGrp="1"/>
          </p:cNvSpPr>
          <p:nvPr>
            <p:ph type="sldNum" sz="quarter" idx="10"/>
          </p:nvPr>
        </p:nvSpPr>
        <p:spPr/>
        <p:txBody>
          <a:bodyPr/>
          <a:lstStyle/>
          <a:p>
            <a:fld id="{2C83E255-CE96-4788-960A-DEA2E13EB444}" type="slidenum">
              <a:rPr lang="en-PH" smtClean="0"/>
              <a:t>3</a:t>
            </a:fld>
            <a:endParaRPr lang="en-PH"/>
          </a:p>
        </p:txBody>
      </p:sp>
    </p:spTree>
    <p:extLst>
      <p:ext uri="{BB962C8B-B14F-4D97-AF65-F5344CB8AC3E}">
        <p14:creationId xmlns:p14="http://schemas.microsoft.com/office/powerpoint/2010/main" val="3172737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Fields are declared In the class block by specifying the access level of the field, followed by the type of the field, followed by the name of the field.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 </a:t>
            </a:r>
            <a:r>
              <a:rPr lang="en-US" sz="1200" b="0" i="1" kern="1200" dirty="0" smtClean="0">
                <a:solidFill>
                  <a:schemeClr val="tx1"/>
                </a:solidFill>
                <a:effectLst/>
                <a:latin typeface="+mn-lt"/>
                <a:ea typeface="+mn-ea"/>
                <a:cs typeface="+mn-cs"/>
              </a:rPr>
              <a:t>field</a:t>
            </a:r>
            <a:r>
              <a:rPr lang="en-US" sz="1200" b="0" i="0" kern="1200" dirty="0" smtClean="0">
                <a:solidFill>
                  <a:schemeClr val="tx1"/>
                </a:solidFill>
                <a:effectLst/>
                <a:latin typeface="+mn-lt"/>
                <a:ea typeface="+mn-ea"/>
                <a:cs typeface="+mn-cs"/>
              </a:rPr>
              <a:t> is a variable of any type that is declared directly in a </a:t>
            </a:r>
            <a:r>
              <a:rPr lang="en-US" sz="1200" b="0" i="0" u="none" strike="noStrike" kern="1200" dirty="0" smtClean="0">
                <a:solidFill>
                  <a:schemeClr val="tx1"/>
                </a:solidFill>
                <a:effectLst/>
                <a:latin typeface="+mn-lt"/>
                <a:ea typeface="+mn-ea"/>
                <a:cs typeface="+mn-cs"/>
                <a:hlinkClick r:id="rId3"/>
              </a:rPr>
              <a:t>class</a:t>
            </a:r>
            <a:r>
              <a:rPr lang="en-US" sz="1200" b="0" i="0" kern="1200" dirty="0" smtClean="0">
                <a:solidFill>
                  <a:schemeClr val="tx1"/>
                </a:solidFill>
                <a:effectLst/>
                <a:latin typeface="+mn-lt"/>
                <a:ea typeface="+mn-ea"/>
                <a:cs typeface="+mn-cs"/>
              </a:rPr>
              <a:t> or </a:t>
            </a:r>
            <a:r>
              <a:rPr lang="en-US" sz="1200" b="0" i="0" u="none" strike="noStrike" kern="1200" dirty="0" err="1" smtClean="0">
                <a:solidFill>
                  <a:schemeClr val="tx1"/>
                </a:solidFill>
                <a:effectLst/>
                <a:latin typeface="+mn-lt"/>
                <a:ea typeface="+mn-ea"/>
                <a:cs typeface="+mn-cs"/>
                <a:hlinkClick r:id="rId4"/>
              </a:rPr>
              <a:t>struct</a:t>
            </a:r>
            <a:r>
              <a:rPr lang="en-US" sz="1200" b="0" i="0" kern="1200" dirty="0" smtClean="0">
                <a:solidFill>
                  <a:schemeClr val="tx1"/>
                </a:solidFill>
                <a:effectLst/>
                <a:latin typeface="+mn-lt"/>
                <a:ea typeface="+mn-ea"/>
                <a:cs typeface="+mn-cs"/>
              </a:rPr>
              <a:t>. Fields are </a:t>
            </a:r>
            <a:r>
              <a:rPr lang="en-US" sz="1200" b="0" i="1" kern="1200" dirty="0" smtClean="0">
                <a:solidFill>
                  <a:schemeClr val="tx1"/>
                </a:solidFill>
                <a:effectLst/>
                <a:latin typeface="+mn-lt"/>
                <a:ea typeface="+mn-ea"/>
                <a:cs typeface="+mn-cs"/>
              </a:rPr>
              <a:t>members</a:t>
            </a:r>
            <a:r>
              <a:rPr lang="en-US" sz="1200" b="0" i="0" kern="1200" dirty="0" smtClean="0">
                <a:solidFill>
                  <a:schemeClr val="tx1"/>
                </a:solidFill>
                <a:effectLst/>
                <a:latin typeface="+mn-lt"/>
                <a:ea typeface="+mn-ea"/>
                <a:cs typeface="+mn-cs"/>
              </a:rPr>
              <a:t> of their containing type.</a:t>
            </a:r>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4</a:t>
            </a:fld>
            <a:endParaRPr lang="en-PH"/>
          </a:p>
        </p:txBody>
      </p:sp>
    </p:spTree>
    <p:extLst>
      <p:ext uri="{BB962C8B-B14F-4D97-AF65-F5344CB8AC3E}">
        <p14:creationId xmlns:p14="http://schemas.microsoft.com/office/powerpoint/2010/main" val="169801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 method is a code block that contains a series of statements. A program causes the statements to be executed by calling the method and specifying any required method arguments.</a:t>
            </a:r>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5</a:t>
            </a:fld>
            <a:endParaRPr lang="en-PH"/>
          </a:p>
        </p:txBody>
      </p:sp>
    </p:spTree>
    <p:extLst>
      <p:ext uri="{BB962C8B-B14F-4D97-AF65-F5344CB8AC3E}">
        <p14:creationId xmlns:p14="http://schemas.microsoft.com/office/powerpoint/2010/main" val="2425085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PH" sz="1200" kern="1200" dirty="0" smtClean="0">
                <a:solidFill>
                  <a:schemeClr val="tx1"/>
                </a:solidFill>
                <a:effectLst/>
                <a:latin typeface="+mn-lt"/>
                <a:ea typeface="+mn-ea"/>
                <a:cs typeface="+mn-cs"/>
              </a:rPr>
              <a:t>Today, just about every major software development methodology is based on objects. As a result, virtually all programming languages, scripting languages and application designs are object-oriented or object-based.</a:t>
            </a:r>
          </a:p>
          <a:p>
            <a:pPr marL="0" marR="0" indent="0" algn="l" defTabSz="914400" rtl="0" eaLnBrk="1" fontAlgn="auto" latinLnBrk="0" hangingPunct="1">
              <a:lnSpc>
                <a:spcPct val="100000"/>
              </a:lnSpc>
              <a:spcBef>
                <a:spcPts val="0"/>
              </a:spcBef>
              <a:spcAft>
                <a:spcPts val="0"/>
              </a:spcAft>
              <a:buClrTx/>
              <a:buSzTx/>
              <a:buFontTx/>
              <a:buNone/>
              <a:tabLst/>
              <a:defRPr/>
            </a:pPr>
            <a:r>
              <a:rPr lang="en-PH" sz="1200" kern="1200" dirty="0" smtClean="0">
                <a:solidFill>
                  <a:schemeClr val="tx1"/>
                </a:solidFill>
                <a:effectLst/>
                <a:latin typeface="+mn-lt"/>
                <a:ea typeface="+mn-ea"/>
                <a:cs typeface="+mn-cs"/>
              </a:rPr>
              <a:t>To back these statements up, all we have to do is take a quick look at the importance that objects play in mobile app development. This includes native apps for phones as well as hybrid apps that can be viewed on any browser (whether it is on a phone, PC, tablet, etc.). </a:t>
            </a:r>
          </a:p>
          <a:p>
            <a:pPr marL="0" marR="0" indent="0" algn="l" defTabSz="914400" rtl="0" eaLnBrk="1" fontAlgn="auto" latinLnBrk="0" hangingPunct="1">
              <a:lnSpc>
                <a:spcPct val="100000"/>
              </a:lnSpc>
              <a:spcBef>
                <a:spcPts val="0"/>
              </a:spcBef>
              <a:spcAft>
                <a:spcPts val="0"/>
              </a:spcAft>
              <a:buClrTx/>
              <a:buSzTx/>
              <a:buFontTx/>
              <a:buNone/>
              <a:tabLst/>
              <a:defRPr/>
            </a:pPr>
            <a:endParaRPr lang="en-PH"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PH" sz="1200" kern="1200" dirty="0" smtClean="0">
                <a:solidFill>
                  <a:schemeClr val="tx1"/>
                </a:solidFill>
                <a:effectLst/>
                <a:latin typeface="+mn-lt"/>
                <a:ea typeface="+mn-ea"/>
                <a:cs typeface="+mn-cs"/>
              </a:rPr>
              <a:t>While mobile apps are the hot topic today in the software industry, they are just the latest technology in its evolution.</a:t>
            </a:r>
          </a:p>
          <a:p>
            <a:pPr marL="0" marR="0" indent="0" algn="l" defTabSz="914400" rtl="0" eaLnBrk="1" fontAlgn="auto" latinLnBrk="0" hangingPunct="1">
              <a:lnSpc>
                <a:spcPct val="100000"/>
              </a:lnSpc>
              <a:spcBef>
                <a:spcPts val="0"/>
              </a:spcBef>
              <a:spcAft>
                <a:spcPts val="0"/>
              </a:spcAft>
              <a:buClrTx/>
              <a:buSzTx/>
              <a:buFontTx/>
              <a:buNone/>
              <a:tabLst/>
              <a:defRPr/>
            </a:pPr>
            <a:r>
              <a:rPr lang="en-PH" sz="1200" kern="1200" dirty="0" smtClean="0">
                <a:solidFill>
                  <a:schemeClr val="tx1"/>
                </a:solidFill>
                <a:effectLst/>
                <a:latin typeface="+mn-lt"/>
                <a:ea typeface="+mn-ea"/>
                <a:cs typeface="+mn-cs"/>
              </a:rPr>
              <a:t>Today, virtually all of the programming , scripting languages and frameworks used to create mobile applications rely on object technology: Java, C# .NET, Visual Basic .NET, Objective-C, Ruby, JavaScript, jQuery, jQuery Mobile, etc.</a:t>
            </a:r>
          </a:p>
          <a:p>
            <a:r>
              <a:rPr lang="en-PH" sz="1200" kern="1200" dirty="0" smtClean="0">
                <a:solidFill>
                  <a:schemeClr val="tx1"/>
                </a:solidFill>
                <a:effectLst/>
                <a:latin typeface="+mn-lt"/>
                <a:ea typeface="+mn-ea"/>
                <a:cs typeface="+mn-cs"/>
              </a:rPr>
              <a:t>The Internet of Things” refers to uniquely identifiable objects. Thus, the next generation of object development may be the realm of smart cars and smart homes, which contain smart appliances.</a:t>
            </a:r>
            <a:endParaRPr lang="en-PH" dirty="0"/>
          </a:p>
        </p:txBody>
      </p:sp>
      <p:sp>
        <p:nvSpPr>
          <p:cNvPr id="4" name="Slide Number Placeholder 3"/>
          <p:cNvSpPr>
            <a:spLocks noGrp="1"/>
          </p:cNvSpPr>
          <p:nvPr>
            <p:ph type="sldNum" sz="quarter" idx="10"/>
          </p:nvPr>
        </p:nvSpPr>
        <p:spPr/>
        <p:txBody>
          <a:bodyPr/>
          <a:lstStyle/>
          <a:p>
            <a:fld id="{14C64876-D80F-4A59-A6A2-CC30F3BD519E}" type="slidenum">
              <a:rPr lang="en-PH" smtClean="0"/>
              <a:t>6</a:t>
            </a:fld>
            <a:endParaRPr lang="en-PH"/>
          </a:p>
        </p:txBody>
      </p:sp>
    </p:spTree>
    <p:extLst>
      <p:ext uri="{BB962C8B-B14F-4D97-AF65-F5344CB8AC3E}">
        <p14:creationId xmlns:p14="http://schemas.microsoft.com/office/powerpoint/2010/main" val="4090106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4C64876-D80F-4A59-A6A2-CC30F3BD519E}" type="slidenum">
              <a:rPr lang="en-PH" smtClean="0"/>
              <a:t>7</a:t>
            </a:fld>
            <a:endParaRPr lang="en-PH"/>
          </a:p>
        </p:txBody>
      </p:sp>
    </p:spTree>
    <p:extLst>
      <p:ext uri="{BB962C8B-B14F-4D97-AF65-F5344CB8AC3E}">
        <p14:creationId xmlns:p14="http://schemas.microsoft.com/office/powerpoint/2010/main" val="340819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PH" sz="1200" kern="1200" dirty="0" smtClean="0">
                <a:solidFill>
                  <a:schemeClr val="tx1"/>
                </a:solidFill>
                <a:effectLst/>
                <a:latin typeface="+mn-lt"/>
                <a:ea typeface="+mn-ea"/>
                <a:cs typeface="+mn-cs"/>
              </a:rPr>
              <a:t>Class definitions – Basic building blocks OOP and a single entity which has data and operations on data together</a:t>
            </a:r>
          </a:p>
          <a:p>
            <a:r>
              <a:rPr lang="en-PH" sz="1200" kern="1200" dirty="0" smtClean="0">
                <a:solidFill>
                  <a:schemeClr val="tx1"/>
                </a:solidFill>
                <a:effectLst/>
                <a:latin typeface="+mn-lt"/>
                <a:ea typeface="+mn-ea"/>
                <a:cs typeface="+mn-cs"/>
              </a:rPr>
              <a:t> </a:t>
            </a:r>
          </a:p>
          <a:p>
            <a:r>
              <a:rPr lang="en-PH" sz="1200" kern="1200" dirty="0" smtClean="0">
                <a:solidFill>
                  <a:schemeClr val="tx1"/>
                </a:solidFill>
                <a:effectLst/>
                <a:latin typeface="+mn-lt"/>
                <a:ea typeface="+mn-ea"/>
                <a:cs typeface="+mn-cs"/>
              </a:rPr>
              <a:t>Objects – The instances of a class which are used in real functionality – its variables and operations</a:t>
            </a:r>
          </a:p>
          <a:p>
            <a:r>
              <a:rPr lang="en-PH" sz="1200" kern="1200" dirty="0" smtClean="0">
                <a:solidFill>
                  <a:schemeClr val="tx1"/>
                </a:solidFill>
                <a:effectLst/>
                <a:latin typeface="+mn-lt"/>
                <a:ea typeface="+mn-ea"/>
                <a:cs typeface="+mn-cs"/>
              </a:rPr>
              <a:t> </a:t>
            </a:r>
          </a:p>
          <a:p>
            <a:r>
              <a:rPr lang="en-PH" sz="1200" kern="1200" dirty="0" smtClean="0">
                <a:solidFill>
                  <a:schemeClr val="tx1"/>
                </a:solidFill>
                <a:effectLst/>
                <a:latin typeface="+mn-lt"/>
                <a:ea typeface="+mn-ea"/>
                <a:cs typeface="+mn-cs"/>
              </a:rPr>
              <a:t>Abstraction – Specifying what to do but not how to do ; a flexible feature for having a overall view of an object’s functionality.</a:t>
            </a:r>
          </a:p>
          <a:p>
            <a:r>
              <a:rPr lang="en-PH"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14C64876-D80F-4A59-A6A2-CC30F3BD519E}" type="slidenum">
              <a:rPr lang="en-PH" smtClean="0"/>
              <a:t>8</a:t>
            </a:fld>
            <a:endParaRPr lang="en-PH"/>
          </a:p>
        </p:txBody>
      </p:sp>
    </p:spTree>
    <p:extLst>
      <p:ext uri="{BB962C8B-B14F-4D97-AF65-F5344CB8AC3E}">
        <p14:creationId xmlns:p14="http://schemas.microsoft.com/office/powerpoint/2010/main" val="3498835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variables length, breadth, and height are </a:t>
            </a:r>
            <a:r>
              <a:rPr lang="en-US" sz="1200" b="1" i="0" kern="1200" dirty="0" smtClean="0">
                <a:solidFill>
                  <a:schemeClr val="tx1"/>
                </a:solidFill>
                <a:effectLst/>
                <a:latin typeface="+mn-lt"/>
                <a:ea typeface="+mn-ea"/>
                <a:cs typeface="+mn-cs"/>
              </a:rPr>
              <a:t>private</a:t>
            </a:r>
            <a:r>
              <a:rPr lang="en-US" sz="1200" b="0" i="0" kern="1200" dirty="0" smtClean="0">
                <a:solidFill>
                  <a:schemeClr val="tx1"/>
                </a:solidFill>
                <a:effectLst/>
                <a:latin typeface="+mn-lt"/>
                <a:ea typeface="+mn-ea"/>
                <a:cs typeface="+mn-cs"/>
              </a:rPr>
              <a:t>. This means that they can be accessed only by other members of the Box class, and not by any other part of your program. This is one way encapsulation is achieved.</a:t>
            </a:r>
          </a:p>
          <a:p>
            <a:endParaRPr lang="en-US" sz="1200" b="0" i="0" kern="1200" dirty="0" smtClean="0">
              <a:solidFill>
                <a:schemeClr val="tx1"/>
              </a:solidFill>
              <a:effectLst/>
              <a:latin typeface="+mn-lt"/>
              <a:ea typeface="+mn-ea"/>
              <a:cs typeface="+mn-cs"/>
            </a:endParaRPr>
          </a:p>
          <a:p>
            <a:r>
              <a:rPr lang="en-PH" sz="1200" kern="1200" dirty="0" smtClean="0">
                <a:solidFill>
                  <a:schemeClr val="tx1"/>
                </a:solidFill>
                <a:effectLst/>
                <a:latin typeface="+mn-lt"/>
                <a:ea typeface="+mn-ea"/>
                <a:cs typeface="+mn-cs"/>
              </a:rPr>
              <a:t>Encapsulation – Binding data and operations of data together in a single unit – A class adhere this feature</a:t>
            </a:r>
          </a:p>
          <a:p>
            <a:r>
              <a:rPr lang="en-PH" sz="1200" kern="1200" dirty="0" smtClean="0">
                <a:solidFill>
                  <a:schemeClr val="tx1"/>
                </a:solidFill>
                <a:effectLst/>
                <a:latin typeface="+mn-lt"/>
                <a:ea typeface="+mn-ea"/>
                <a:cs typeface="+mn-cs"/>
              </a:rPr>
              <a:t> </a:t>
            </a:r>
          </a:p>
        </p:txBody>
      </p:sp>
      <p:sp>
        <p:nvSpPr>
          <p:cNvPr id="4" name="Slide Number Placeholder 3"/>
          <p:cNvSpPr>
            <a:spLocks noGrp="1"/>
          </p:cNvSpPr>
          <p:nvPr>
            <p:ph type="sldNum" sz="quarter" idx="10"/>
          </p:nvPr>
        </p:nvSpPr>
        <p:spPr/>
        <p:txBody>
          <a:bodyPr/>
          <a:lstStyle/>
          <a:p>
            <a:fld id="{14C64876-D80F-4A59-A6A2-CC30F3BD519E}" type="slidenum">
              <a:rPr lang="en-PH" smtClean="0"/>
              <a:t>9</a:t>
            </a:fld>
            <a:endParaRPr lang="en-PH"/>
          </a:p>
        </p:txBody>
      </p:sp>
    </p:spTree>
    <p:extLst>
      <p:ext uri="{BB962C8B-B14F-4D97-AF65-F5344CB8AC3E}">
        <p14:creationId xmlns:p14="http://schemas.microsoft.com/office/powerpoint/2010/main" val="32092888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BEC181C-1F32-495C-A659-82F6FD2CE451}" type="datetimeFigureOut">
              <a:rPr lang="en-PH" smtClean="0"/>
              <a:t>9/21/2018</a:t>
            </a:fld>
            <a:endParaRPr lang="en-PH"/>
          </a:p>
        </p:txBody>
      </p:sp>
      <p:sp>
        <p:nvSpPr>
          <p:cNvPr id="5" name="Footer Placeholder 4"/>
          <p:cNvSpPr>
            <a:spLocks noGrp="1"/>
          </p:cNvSpPr>
          <p:nvPr>
            <p:ph type="ftr" sz="quarter" idx="11"/>
          </p:nvPr>
        </p:nvSpPr>
        <p:spPr/>
        <p:txBody>
          <a:bodyPr/>
          <a:lstStyle/>
          <a:p>
            <a:endParaRPr lang="en-PH" dirty="0"/>
          </a:p>
        </p:txBody>
      </p:sp>
      <p:sp>
        <p:nvSpPr>
          <p:cNvPr id="6" name="Slide Number Placeholder 5"/>
          <p:cNvSpPr>
            <a:spLocks noGrp="1"/>
          </p:cNvSpPr>
          <p:nvPr>
            <p:ph type="sldNum" sz="quarter" idx="12"/>
          </p:nvPr>
        </p:nvSpPr>
        <p:spPr>
          <a:xfrm>
            <a:off x="9255346" y="2750337"/>
            <a:ext cx="1171888" cy="1356442"/>
          </a:xfrm>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6883848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a:xfrm>
            <a:off x="10729455" y="4711309"/>
            <a:ext cx="1154151" cy="1090789"/>
          </a:xfrm>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40770117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a:xfrm>
            <a:off x="10729455" y="4711615"/>
            <a:ext cx="1154151" cy="1090789"/>
          </a:xfrm>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6747815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a:xfrm>
            <a:off x="10729455" y="4709925"/>
            <a:ext cx="1154151" cy="1090789"/>
          </a:xfrm>
        </p:spPr>
        <p:txBody>
          <a:bodyPr/>
          <a:lstStyle/>
          <a:p>
            <a:fld id="{F56BEFC8-25F8-4AB4-BC99-3AA268C7EE61}" type="slidenum">
              <a:rPr lang="en-PH" smtClean="0"/>
              <a:t>‹#›</a:t>
            </a:fld>
            <a:endParaRPr lang="en-PH"/>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13167013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a:xfrm>
            <a:off x="10729455" y="4709925"/>
            <a:ext cx="1154151" cy="1090789"/>
          </a:xfrm>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31004045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BEC181C-1F32-495C-A659-82F6FD2CE451}" type="datetimeFigureOut">
              <a:rPr lang="en-PH" smtClean="0"/>
              <a:t>9/21/2018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8268174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CBEC181C-1F32-495C-A659-82F6FD2CE451}" type="datetimeFigureOut">
              <a:rPr lang="en-PH" smtClean="0"/>
              <a:t>9/21/2018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628153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EC181C-1F32-495C-A659-82F6FD2CE451}" type="datetimeFigureOut">
              <a:rPr lang="en-PH" smtClean="0"/>
              <a:t>9/21/2018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3885542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CBEC181C-1F32-495C-A659-82F6FD2CE451}" type="datetimeFigureOut">
              <a:rPr lang="en-PH" smtClean="0"/>
              <a:t>9/21/2018</a:t>
            </a:fld>
            <a:endParaRPr lang="en-PH"/>
          </a:p>
        </p:txBody>
      </p:sp>
      <p:sp>
        <p:nvSpPr>
          <p:cNvPr id="5" name="Footer Placeholder 4"/>
          <p:cNvSpPr>
            <a:spLocks noGrp="1"/>
          </p:cNvSpPr>
          <p:nvPr>
            <p:ph type="ftr" sz="quarter" idx="11"/>
          </p:nvPr>
        </p:nvSpPr>
        <p:spPr>
          <a:xfrm>
            <a:off x="680321" y="5936188"/>
            <a:ext cx="6126805" cy="365125"/>
          </a:xfrm>
        </p:spPr>
        <p:txBody>
          <a:bodyPr/>
          <a:lstStyle/>
          <a:p>
            <a:endParaRPr lang="en-PH"/>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F56BEFC8-25F8-4AB4-BC99-3AA268C7EE61}" type="slidenum">
              <a:rPr lang="en-PH" smtClean="0"/>
              <a:t>‹#›</a:t>
            </a:fld>
            <a:endParaRPr lang="en-PH"/>
          </a:p>
        </p:txBody>
      </p:sp>
    </p:spTree>
    <p:extLst>
      <p:ext uri="{BB962C8B-B14F-4D97-AF65-F5344CB8AC3E}">
        <p14:creationId xmlns:p14="http://schemas.microsoft.com/office/powerpoint/2010/main" val="2445726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BEC181C-1F32-495C-A659-82F6FD2CE451}" type="datetimeFigureOut">
              <a:rPr lang="en-PH" smtClean="0"/>
              <a:t>9/21/2018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0362229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EC181C-1F32-495C-A659-82F6FD2CE451}" type="datetimeFigureOut">
              <a:rPr lang="en-PH" smtClean="0"/>
              <a:t>9/21/2018</a:t>
            </a:fld>
            <a:endParaRPr lang="en-PH"/>
          </a:p>
        </p:txBody>
      </p:sp>
      <p:sp>
        <p:nvSpPr>
          <p:cNvPr id="5" name="Footer Placeholder 4"/>
          <p:cNvSpPr>
            <a:spLocks noGrp="1"/>
          </p:cNvSpPr>
          <p:nvPr>
            <p:ph type="ftr" sz="quarter" idx="11"/>
          </p:nvPr>
        </p:nvSpPr>
        <p:spPr/>
        <p:txBody>
          <a:bodyPr/>
          <a:lstStyle/>
          <a:p>
            <a:endParaRPr lang="en-PH"/>
          </a:p>
        </p:txBody>
      </p:sp>
      <p:sp>
        <p:nvSpPr>
          <p:cNvPr id="6" name="Slide Number Placeholder 5"/>
          <p:cNvSpPr>
            <a:spLocks noGrp="1"/>
          </p:cNvSpPr>
          <p:nvPr>
            <p:ph type="sldNum" sz="quarter" idx="12"/>
          </p:nvPr>
        </p:nvSpPr>
        <p:spPr>
          <a:xfrm>
            <a:off x="10729455" y="2869895"/>
            <a:ext cx="1154151" cy="1090789"/>
          </a:xfrm>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741401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119157265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BEC181C-1F32-495C-A659-82F6FD2CE451}" type="datetimeFigureOut">
              <a:rPr lang="en-PH" smtClean="0"/>
              <a:t>9/21/2018</a:t>
            </a:fld>
            <a:endParaRPr lang="en-PH"/>
          </a:p>
        </p:txBody>
      </p:sp>
      <p:sp>
        <p:nvSpPr>
          <p:cNvPr id="8" name="Footer Placeholder 7"/>
          <p:cNvSpPr>
            <a:spLocks noGrp="1"/>
          </p:cNvSpPr>
          <p:nvPr>
            <p:ph type="ftr" sz="quarter" idx="11"/>
          </p:nvPr>
        </p:nvSpPr>
        <p:spPr/>
        <p:txBody>
          <a:bodyPr/>
          <a:lstStyle/>
          <a:p>
            <a:endParaRPr lang="en-PH"/>
          </a:p>
        </p:txBody>
      </p:sp>
      <p:sp>
        <p:nvSpPr>
          <p:cNvPr id="9" name="Slide Number Placeholder 8"/>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326639737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BEC181C-1F32-495C-A659-82F6FD2CE451}" type="datetimeFigureOut">
              <a:rPr lang="en-PH" smtClean="0"/>
              <a:t>9/21/2018</a:t>
            </a:fld>
            <a:endParaRPr lang="en-PH"/>
          </a:p>
        </p:txBody>
      </p:sp>
      <p:sp>
        <p:nvSpPr>
          <p:cNvPr id="4" name="Footer Placeholder 3"/>
          <p:cNvSpPr>
            <a:spLocks noGrp="1"/>
          </p:cNvSpPr>
          <p:nvPr>
            <p:ph type="ftr" sz="quarter" idx="11"/>
          </p:nvPr>
        </p:nvSpPr>
        <p:spPr/>
        <p:txBody>
          <a:bodyPr/>
          <a:lstStyle/>
          <a:p>
            <a:endParaRPr lang="en-PH"/>
          </a:p>
        </p:txBody>
      </p:sp>
      <p:sp>
        <p:nvSpPr>
          <p:cNvPr id="5" name="Slide Number Placeholder 4"/>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33119243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CBEC181C-1F32-495C-A659-82F6FD2CE451}" type="datetimeFigureOut">
              <a:rPr lang="en-PH" smtClean="0"/>
              <a:t>9/21/2018</a:t>
            </a:fld>
            <a:endParaRPr lang="en-PH"/>
          </a:p>
        </p:txBody>
      </p:sp>
      <p:sp>
        <p:nvSpPr>
          <p:cNvPr id="3" name="Footer Placeholder 2"/>
          <p:cNvSpPr>
            <a:spLocks noGrp="1"/>
          </p:cNvSpPr>
          <p:nvPr>
            <p:ph type="ftr" sz="quarter" idx="11"/>
          </p:nvPr>
        </p:nvSpPr>
        <p:spPr/>
        <p:txBody>
          <a:bodyPr/>
          <a:lstStyle/>
          <a:p>
            <a:endParaRPr lang="en-PH"/>
          </a:p>
        </p:txBody>
      </p:sp>
      <p:sp>
        <p:nvSpPr>
          <p:cNvPr id="4" name="Slide Number Placeholder 3"/>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120805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2383939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EC181C-1F32-495C-A659-82F6FD2CE451}" type="datetimeFigureOut">
              <a:rPr lang="en-PH" smtClean="0"/>
              <a:t>9/21/2018</a:t>
            </a:fld>
            <a:endParaRPr lang="en-PH"/>
          </a:p>
        </p:txBody>
      </p:sp>
      <p:sp>
        <p:nvSpPr>
          <p:cNvPr id="6" name="Footer Placeholder 5"/>
          <p:cNvSpPr>
            <a:spLocks noGrp="1"/>
          </p:cNvSpPr>
          <p:nvPr>
            <p:ph type="ftr" sz="quarter" idx="11"/>
          </p:nvPr>
        </p:nvSpPr>
        <p:spPr/>
        <p:txBody>
          <a:bodyPr/>
          <a:lstStyle/>
          <a:p>
            <a:endParaRPr lang="en-PH"/>
          </a:p>
        </p:txBody>
      </p:sp>
      <p:sp>
        <p:nvSpPr>
          <p:cNvPr id="7" name="Slide Number Placeholder 6"/>
          <p:cNvSpPr>
            <a:spLocks noGrp="1"/>
          </p:cNvSpPr>
          <p:nvPr>
            <p:ph type="sldNum" sz="quarter" idx="12"/>
          </p:nvPr>
        </p:nvSpPr>
        <p:spPr/>
        <p:txBody>
          <a:bodyPr/>
          <a:lstStyle/>
          <a:p>
            <a:fld id="{F56BEFC8-25F8-4AB4-BC99-3AA268C7EE61}" type="slidenum">
              <a:rPr lang="en-PH" smtClean="0"/>
              <a:t>‹#›</a:t>
            </a:fld>
            <a:endParaRPr lang="en-PH"/>
          </a:p>
        </p:txBody>
      </p:sp>
    </p:spTree>
    <p:extLst>
      <p:ext uri="{BB962C8B-B14F-4D97-AF65-F5344CB8AC3E}">
        <p14:creationId xmlns:p14="http://schemas.microsoft.com/office/powerpoint/2010/main" val="40407210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BEC181C-1F32-495C-A659-82F6FD2CE451}" type="datetimeFigureOut">
              <a:rPr lang="en-PH" smtClean="0"/>
              <a:t>9/21/2018</a:t>
            </a:fld>
            <a:endParaRPr lang="en-PH"/>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PH"/>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F56BEFC8-25F8-4AB4-BC99-3AA268C7EE61}" type="slidenum">
              <a:rPr lang="en-PH" smtClean="0"/>
              <a:t>‹#›</a:t>
            </a:fld>
            <a:endParaRPr lang="en-PH"/>
          </a:p>
        </p:txBody>
      </p:sp>
    </p:spTree>
    <p:extLst>
      <p:ext uri="{BB962C8B-B14F-4D97-AF65-F5344CB8AC3E}">
        <p14:creationId xmlns:p14="http://schemas.microsoft.com/office/powerpoint/2010/main" val="3750733278"/>
      </p:ext>
    </p:extLst>
  </p:cSld>
  <p:clrMap bg1="dk1" tx1="lt1" bg2="dk2" tx2="lt2" accent1="accent1" accent2="accent2" accent3="accent3" accent4="accent4" accent5="accent5" accent6="accent6" hlink="hlink" folHlink="folHlink"/>
  <p:sldLayoutIdLst>
    <p:sldLayoutId id="2147484160" r:id="rId1"/>
    <p:sldLayoutId id="2147484161" r:id="rId2"/>
    <p:sldLayoutId id="2147484162" r:id="rId3"/>
    <p:sldLayoutId id="2147484163" r:id="rId4"/>
    <p:sldLayoutId id="2147484164" r:id="rId5"/>
    <p:sldLayoutId id="2147484165" r:id="rId6"/>
    <p:sldLayoutId id="2147484166" r:id="rId7"/>
    <p:sldLayoutId id="2147484167" r:id="rId8"/>
    <p:sldLayoutId id="2147484168" r:id="rId9"/>
    <p:sldLayoutId id="2147484169" r:id="rId10"/>
    <p:sldLayoutId id="2147484170" r:id="rId11"/>
    <p:sldLayoutId id="2147484171" r:id="rId12"/>
    <p:sldLayoutId id="2147484172" r:id="rId13"/>
    <p:sldLayoutId id="2147484173" r:id="rId14"/>
    <p:sldLayoutId id="2147484174" r:id="rId15"/>
    <p:sldLayoutId id="2147484175" r:id="rId16"/>
    <p:sldLayoutId id="2147484176"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emf"/><Relationship Id="rId4" Type="http://schemas.openxmlformats.org/officeDocument/2006/relationships/customXml" Target="../ink/ink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customXml" Target="../ink/ink2.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334138" y="1562856"/>
            <a:ext cx="10121900" cy="2387600"/>
          </a:xfrm>
        </p:spPr>
        <p:txBody>
          <a:bodyPr/>
          <a:lstStyle/>
          <a:p>
            <a:r>
              <a:rPr lang="en-PH" sz="6000" b="1" dirty="0" smtClean="0">
                <a:solidFill>
                  <a:srgbClr val="006666"/>
                </a:solidFill>
                <a:latin typeface="Aharoni" panose="02010803020104030203" pitchFamily="2" charset="-79"/>
                <a:cs typeface="Aharoni" panose="02010803020104030203" pitchFamily="2" charset="-79"/>
              </a:rPr>
              <a:t>Intro to C# Language</a:t>
            </a:r>
            <a:endParaRPr lang="en-PH" sz="6000" b="1" dirty="0">
              <a:solidFill>
                <a:srgbClr val="006666"/>
              </a:solidFill>
              <a:latin typeface="Aharoni" panose="02010803020104030203" pitchFamily="2" charset="-79"/>
              <a:cs typeface="Aharoni" panose="02010803020104030203" pitchFamily="2" charset="-79"/>
            </a:endParaRPr>
          </a:p>
        </p:txBody>
      </p:sp>
      <p:sp>
        <p:nvSpPr>
          <p:cNvPr id="4" name="Subtitle 3"/>
          <p:cNvSpPr>
            <a:spLocks noGrp="1"/>
          </p:cNvSpPr>
          <p:nvPr>
            <p:ph type="subTitle" idx="1"/>
          </p:nvPr>
        </p:nvSpPr>
        <p:spPr>
          <a:xfrm>
            <a:off x="4604277" y="6447367"/>
            <a:ext cx="6987645" cy="1388534"/>
          </a:xfrm>
        </p:spPr>
        <p:txBody>
          <a:bodyPr/>
          <a:lstStyle/>
          <a:p>
            <a:r>
              <a:rPr lang="en-US" dirty="0">
                <a:solidFill>
                  <a:schemeClr val="tx2">
                    <a:lumMod val="90000"/>
                    <a:lumOff val="10000"/>
                  </a:schemeClr>
                </a:solidFill>
                <a:latin typeface="Segoe UI" panose="020B0502040204020203" pitchFamily="34" charset="0"/>
                <a:cs typeface="Segoe UI" panose="020B0502040204020203" pitchFamily="34" charset="0"/>
              </a:rPr>
              <a:t>CHERRY A. </a:t>
            </a:r>
            <a:r>
              <a:rPr lang="en-US" dirty="0" smtClean="0">
                <a:solidFill>
                  <a:schemeClr val="tx2">
                    <a:lumMod val="90000"/>
                    <a:lumOff val="10000"/>
                  </a:schemeClr>
                </a:solidFill>
                <a:latin typeface="Segoe UI" panose="020B0502040204020203" pitchFamily="34" charset="0"/>
                <a:cs typeface="Segoe UI" panose="020B0502040204020203" pitchFamily="34" charset="0"/>
              </a:rPr>
              <a:t>COLLERA</a:t>
            </a:r>
            <a:br>
              <a:rPr lang="en-US" dirty="0" smtClean="0">
                <a:solidFill>
                  <a:schemeClr val="tx2">
                    <a:lumMod val="90000"/>
                    <a:lumOff val="10000"/>
                  </a:schemeClr>
                </a:solidFill>
                <a:latin typeface="Segoe UI" panose="020B0502040204020203" pitchFamily="34" charset="0"/>
                <a:cs typeface="Segoe UI" panose="020B0502040204020203" pitchFamily="34" charset="0"/>
              </a:rPr>
            </a:br>
            <a:endParaRPr lang="en-PH" dirty="0">
              <a:solidFill>
                <a:schemeClr val="tx2">
                  <a:lumMod val="90000"/>
                  <a:lumOff val="10000"/>
                </a:schemeClr>
              </a:solidFill>
            </a:endParaRPr>
          </a:p>
        </p:txBody>
      </p:sp>
      <p:sp>
        <p:nvSpPr>
          <p:cNvPr id="5" name="TextBox 4"/>
          <p:cNvSpPr txBox="1"/>
          <p:nvPr/>
        </p:nvSpPr>
        <p:spPr>
          <a:xfrm>
            <a:off x="9852343" y="3194814"/>
            <a:ext cx="1739579" cy="646331"/>
          </a:xfrm>
          <a:prstGeom prst="rect">
            <a:avLst/>
          </a:prstGeom>
          <a:noFill/>
        </p:spPr>
        <p:txBody>
          <a:bodyPr wrap="none" rtlCol="0">
            <a:spAutoFit/>
          </a:bodyPr>
          <a:lstStyle/>
          <a:p>
            <a:r>
              <a:rPr lang="en-PH" sz="3600" dirty="0" smtClean="0">
                <a:solidFill>
                  <a:schemeClr val="tx1">
                    <a:lumMod val="75000"/>
                    <a:lumOff val="25000"/>
                  </a:schemeClr>
                </a:solidFill>
                <a:latin typeface="AR JULIAN" panose="02000000000000000000" pitchFamily="2" charset="0"/>
              </a:rPr>
              <a:t>CEC-101</a:t>
            </a:r>
            <a:endParaRPr lang="en-PH" sz="3600" dirty="0">
              <a:solidFill>
                <a:schemeClr val="tx1">
                  <a:lumMod val="75000"/>
                  <a:lumOff val="25000"/>
                </a:schemeClr>
              </a:solidFill>
              <a:latin typeface="AR JULIAN" panose="02000000000000000000" pitchFamily="2" charset="0"/>
            </a:endParaRPr>
          </a:p>
        </p:txBody>
      </p:sp>
      <p:sp>
        <p:nvSpPr>
          <p:cNvPr id="6" name="Rectangle 5"/>
          <p:cNvSpPr/>
          <p:nvPr/>
        </p:nvSpPr>
        <p:spPr>
          <a:xfrm>
            <a:off x="408389" y="5037650"/>
            <a:ext cx="798617" cy="1569660"/>
          </a:xfrm>
          <a:prstGeom prst="rect">
            <a:avLst/>
          </a:prstGeom>
          <a:noFill/>
        </p:spPr>
        <p:txBody>
          <a:bodyPr wrap="none" lIns="91440" tIns="45720" rIns="91440" bIns="45720">
            <a:spAutoFit/>
          </a:bodyPr>
          <a:lstStyle/>
          <a:p>
            <a:pPr algn="ctr"/>
            <a:r>
              <a:rPr lang="en-US" sz="9600" b="1" cap="none" spc="0" dirty="0" smtClean="0">
                <a:ln w="0"/>
                <a:solidFill>
                  <a:schemeClr val="accent1"/>
                </a:solidFill>
                <a:effectLst>
                  <a:outerShdw blurRad="38100" dist="25400" dir="5400000" algn="ctr" rotWithShape="0">
                    <a:srgbClr val="6E747A">
                      <a:alpha val="43000"/>
                    </a:srgbClr>
                  </a:outerShdw>
                </a:effectLst>
              </a:rPr>
              <a:t>1</a:t>
            </a:r>
            <a:endParaRPr lang="en-US" sz="9600" b="1" cap="none" spc="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7076473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28770" t="18229" r="45406" b="7293"/>
          <a:stretch/>
        </p:blipFill>
        <p:spPr>
          <a:xfrm>
            <a:off x="4480560" y="621275"/>
            <a:ext cx="5813622" cy="6126745"/>
          </a:xfrm>
          <a:prstGeom prst="rect">
            <a:avLst/>
          </a:prstGeom>
        </p:spPr>
      </p:pic>
      <p:sp>
        <p:nvSpPr>
          <p:cNvPr id="5" name="Rectangle 4"/>
          <p:cNvSpPr/>
          <p:nvPr/>
        </p:nvSpPr>
        <p:spPr>
          <a:xfrm>
            <a:off x="7735889" y="2761318"/>
            <a:ext cx="4456111" cy="923330"/>
          </a:xfrm>
          <a:prstGeom prst="rect">
            <a:avLst/>
          </a:prstGeom>
          <a:noFill/>
        </p:spPr>
        <p:txBody>
          <a:bodyPr wrap="square" lIns="91440" tIns="45720" rIns="91440" bIns="45720">
            <a:spAutoFit/>
          </a:bodyPr>
          <a:lstStyle/>
          <a:p>
            <a:pPr algn="ctr"/>
            <a:endParaRPr lang="en-US" sz="5400" b="1" cap="none" spc="0" dirty="0">
              <a:ln w="9525">
                <a:solidFill>
                  <a:schemeClr val="bg1"/>
                </a:solidFill>
                <a:prstDash val="solid"/>
              </a:ln>
              <a:solidFill>
                <a:srgbClr val="002060"/>
              </a:solidFill>
              <a:effectLst>
                <a:outerShdw blurRad="12700" dist="38100" dir="2700000" algn="tl" rotWithShape="0">
                  <a:schemeClr val="accent5">
                    <a:lumMod val="60000"/>
                    <a:lumOff val="40000"/>
                  </a:schemeClr>
                </a:outerShdw>
              </a:effectLst>
            </a:endParaRPr>
          </a:p>
        </p:txBody>
      </p:sp>
    </p:spTree>
    <p:extLst>
      <p:ext uri="{BB962C8B-B14F-4D97-AF65-F5344CB8AC3E}">
        <p14:creationId xmlns:p14="http://schemas.microsoft.com/office/powerpoint/2010/main" val="21639366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4" name="Rectangle 1"/>
          <p:cNvSpPr>
            <a:spLocks noGrp="1" noChangeArrowheads="1"/>
          </p:cNvSpPr>
          <p:nvPr>
            <p:ph idx="1"/>
          </p:nvPr>
        </p:nvSpPr>
        <p:spPr bwMode="auto">
          <a:xfrm>
            <a:off x="1350960" y="2814875"/>
            <a:ext cx="8872942" cy="172354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52525"/>
                </a:solidFill>
                <a:effectLst/>
              </a:rPr>
              <a:t>Consider this operation:</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2000" b="0" i="0" u="none" strike="noStrike" cap="none" normalizeH="0" baseline="0" dirty="0" smtClean="0">
                <a:ln>
                  <a:noFill/>
                </a:ln>
                <a:solidFill>
                  <a:schemeClr val="tx1"/>
                </a:solidFill>
                <a:effectLst/>
              </a:rPr>
              <a:t>add</a:t>
            </a:r>
            <a:r>
              <a:rPr kumimoji="0" lang="en-US" altLang="en-US" sz="2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 (</a:t>
            </a:r>
            <a:r>
              <a:rPr kumimoji="0" lang="en-US" altLang="en-US" sz="2000" b="0" i="0" u="none" strike="noStrike" cap="none" normalizeH="0" baseline="0" dirty="0" smtClean="0">
                <a:ln>
                  <a:noFill/>
                </a:ln>
                <a:solidFill>
                  <a:schemeClr val="tx1"/>
                </a:solidFill>
                <a:effectLst/>
              </a:rPr>
              <a:t>a</a:t>
            </a:r>
            <a:r>
              <a:rPr kumimoji="0" lang="en-US" altLang="en-US" sz="2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 </a:t>
            </a:r>
            <a:r>
              <a:rPr kumimoji="0" lang="en-US" altLang="en-US" sz="2000" b="0" i="0" u="none" strike="noStrike" cap="none" normalizeH="0" baseline="0" dirty="0" smtClean="0">
                <a:ln>
                  <a:noFill/>
                </a:ln>
                <a:solidFill>
                  <a:schemeClr val="tx1"/>
                </a:solidFill>
                <a:effectLst/>
              </a:rPr>
              <a:t>multiply</a:t>
            </a:r>
            <a:r>
              <a:rPr kumimoji="0" lang="en-US" altLang="en-US" sz="2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 (</a:t>
            </a:r>
            <a:r>
              <a:rPr kumimoji="0" lang="en-US" altLang="en-US" sz="2000" b="0" i="0" u="none" strike="noStrike" cap="none" normalizeH="0" baseline="0" dirty="0" err="1" smtClean="0">
                <a:ln>
                  <a:noFill/>
                </a:ln>
                <a:solidFill>
                  <a:schemeClr val="tx1"/>
                </a:solidFill>
                <a:effectLst/>
              </a:rPr>
              <a:t>b</a:t>
            </a:r>
            <a:r>
              <a:rPr kumimoji="0" lang="en-US" altLang="en-US" sz="2000" b="0" i="0" u="none" strike="noStrike" cap="none" normalizeH="0" baseline="0" dirty="0" err="1" smtClean="0">
                <a:ln>
                  <a:noFill/>
                </a:ln>
                <a:solidFill>
                  <a:srgbClr val="000000"/>
                </a:solidFill>
                <a:effectLst/>
                <a:latin typeface="Courier New" panose="02070309020205020404" pitchFamily="49" charset="0"/>
                <a:cs typeface="Arial" panose="020B0604020202020204" pitchFamily="34" charset="0"/>
              </a:rPr>
              <a:t>,</a:t>
            </a:r>
            <a:r>
              <a:rPr kumimoji="0" lang="en-US" altLang="en-US" sz="2000" b="0" i="0" u="none" strike="noStrike" cap="none" normalizeH="0" baseline="0" dirty="0" err="1" smtClean="0">
                <a:ln>
                  <a:noFill/>
                </a:ln>
                <a:solidFill>
                  <a:schemeClr val="tx1"/>
                </a:solidFill>
                <a:effectLst/>
              </a:rPr>
              <a:t>c</a:t>
            </a:r>
            <a:r>
              <a:rPr kumimoji="0" lang="en-US" altLang="en-US" sz="2000" b="0" i="0" u="none" strike="noStrike" cap="none" normalizeH="0" baseline="0" dirty="0" smtClean="0">
                <a:ln>
                  <a:noFill/>
                </a:ln>
                <a:solidFill>
                  <a:srgbClr val="000000"/>
                </a:solidFill>
                <a:effectLst/>
                <a:latin typeface="Courier New" panose="02070309020205020404" pitchFamily="49" charset="0"/>
                <a:cs typeface="Arial" panose="020B0604020202020204" pitchFamily="34" charset="0"/>
              </a:rPr>
              <a:t>)) </a:t>
            </a:r>
            <a:endParaRPr kumimoji="0" lang="en-US" altLang="en-US" sz="20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252525"/>
                </a:solidFill>
                <a:effectLst/>
                <a:cs typeface="Arial" panose="020B0604020202020204" pitchFamily="34" charset="0"/>
              </a:rPr>
              <a:t/>
            </a:r>
            <a:br>
              <a:rPr kumimoji="0" lang="en-US" altLang="en-US" sz="2000" b="0" i="0" u="none" strike="noStrike" cap="none" normalizeH="0" baseline="0" dirty="0" smtClean="0">
                <a:ln>
                  <a:noFill/>
                </a:ln>
                <a:solidFill>
                  <a:srgbClr val="252525"/>
                </a:solidFill>
                <a:effectLst/>
                <a:cs typeface="Arial" panose="020B0604020202020204" pitchFamily="34" charset="0"/>
              </a:rPr>
            </a:br>
            <a:r>
              <a:rPr kumimoji="0" lang="en-US" altLang="en-US" sz="2000" b="0" i="0" u="none" strike="noStrike" cap="none" normalizeH="0" baseline="0" dirty="0" smtClean="0">
                <a:ln>
                  <a:noFill/>
                </a:ln>
                <a:solidFill>
                  <a:srgbClr val="252525"/>
                </a:solidFill>
                <a:effectLst/>
                <a:cs typeface="Arial" panose="020B0604020202020204" pitchFamily="34" charset="0"/>
              </a:rPr>
              <a:t>Using operator overloading permits a more concise way of writing it, like this:</a:t>
            </a:r>
            <a:endParaRPr kumimoji="0" lang="en-US" altLang="en-US" sz="20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Courier New" panose="02070309020205020404" pitchFamily="49" charset="0"/>
              </a:rPr>
              <a:t>a + b * c</a:t>
            </a:r>
            <a:r>
              <a:rPr kumimoji="0" lang="en-US" altLang="en-US" sz="20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41543409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a:t>Characteristics of OOPL</a:t>
            </a:r>
          </a:p>
        </p:txBody>
      </p:sp>
      <p:sp>
        <p:nvSpPr>
          <p:cNvPr id="3" name="Content Placeholder 2"/>
          <p:cNvSpPr>
            <a:spLocks noGrp="1"/>
          </p:cNvSpPr>
          <p:nvPr>
            <p:ph idx="1"/>
          </p:nvPr>
        </p:nvSpPr>
        <p:spPr>
          <a:xfrm>
            <a:off x="1484310" y="2098963"/>
            <a:ext cx="10018713" cy="3124201"/>
          </a:xfrm>
        </p:spPr>
        <p:txBody>
          <a:bodyPr>
            <a:normAutofit/>
          </a:bodyPr>
          <a:lstStyle/>
          <a:p>
            <a:pPr marL="514350" indent="-514350">
              <a:buFont typeface="+mj-lt"/>
              <a:buAutoNum type="arabicPeriod" startAt="7"/>
            </a:pPr>
            <a:r>
              <a:rPr lang="en-PH" sz="2400" b="1" dirty="0"/>
              <a:t>Generic </a:t>
            </a:r>
            <a:r>
              <a:rPr lang="en-PH" sz="2400" b="1" dirty="0" smtClean="0"/>
              <a:t>classes</a:t>
            </a:r>
            <a:endParaRPr lang="en-PH" sz="2400" dirty="0"/>
          </a:p>
          <a:p>
            <a:pPr marL="514350" indent="-514350">
              <a:buFont typeface="+mj-lt"/>
              <a:buAutoNum type="arabicPeriod" startAt="7"/>
            </a:pPr>
            <a:r>
              <a:rPr lang="en-PH" sz="2400" b="1" dirty="0"/>
              <a:t>Class libraries </a:t>
            </a:r>
            <a:endParaRPr lang="en-PH" sz="2400" b="1" dirty="0" smtClean="0"/>
          </a:p>
          <a:p>
            <a:pPr marL="514350" indent="-514350">
              <a:buFont typeface="+mj-lt"/>
              <a:buAutoNum type="arabicPeriod" startAt="7"/>
            </a:pPr>
            <a:r>
              <a:rPr lang="en-PH" sz="2400" b="1" dirty="0" smtClean="0"/>
              <a:t>Message passing</a:t>
            </a:r>
            <a:endParaRPr lang="en-PH" sz="2400" dirty="0"/>
          </a:p>
          <a:p>
            <a:pPr marL="514350" indent="-514350">
              <a:buFont typeface="+mj-lt"/>
              <a:buAutoNum type="arabicPeriod" startAt="7"/>
            </a:pPr>
            <a:endParaRPr lang="en-PH" sz="2400" dirty="0"/>
          </a:p>
        </p:txBody>
      </p:sp>
    </p:spTree>
    <p:extLst>
      <p:ext uri="{BB962C8B-B14F-4D97-AF65-F5344CB8AC3E}">
        <p14:creationId xmlns:p14="http://schemas.microsoft.com/office/powerpoint/2010/main" val="131220877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PH" dirty="0" smtClean="0"/>
              <a:t>Different OOPLs</a:t>
            </a:r>
            <a:endParaRPr lang="en-PH"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99566206"/>
              </p:ext>
            </p:extLst>
          </p:nvPr>
        </p:nvGraphicFramePr>
        <p:xfrm>
          <a:off x="2668577" y="2234499"/>
          <a:ext cx="4966138" cy="41988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268874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64.19.142.11/upload.wikimedia.org/wikipedia/commons/thumb/c/c6/Treblecsharp5.svg/100px-Treblecsharp5.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3751" y="2931086"/>
            <a:ext cx="1438311" cy="1193800"/>
          </a:xfrm>
          <a:prstGeom prst="rect">
            <a:avLst/>
          </a:prstGeom>
          <a:noFill/>
          <a:extLst>
            <a:ext uri="{909E8E84-426E-40DD-AFC4-6F175D3DCCD1}">
              <a14:hiddenFill xmlns:a14="http://schemas.microsoft.com/office/drawing/2010/main">
                <a:solidFill>
                  <a:srgbClr val="FFFFFF"/>
                </a:solidFill>
              </a14:hiddenFill>
            </a:ext>
          </a:extLst>
        </p:spPr>
      </p:pic>
      <p:sp>
        <p:nvSpPr>
          <p:cNvPr id="5" name="Subtitle 4"/>
          <p:cNvSpPr>
            <a:spLocks noGrp="1"/>
          </p:cNvSpPr>
          <p:nvPr>
            <p:ph type="subTitle" idx="1"/>
          </p:nvPr>
        </p:nvSpPr>
        <p:spPr>
          <a:xfrm>
            <a:off x="619362" y="3007199"/>
            <a:ext cx="8144134" cy="1117687"/>
          </a:xfrm>
        </p:spPr>
        <p:txBody>
          <a:bodyPr>
            <a:normAutofit/>
          </a:bodyPr>
          <a:lstStyle/>
          <a:p>
            <a:r>
              <a:rPr lang="en-PH" sz="4000" dirty="0"/>
              <a:t>pronounced as </a:t>
            </a:r>
            <a:r>
              <a:rPr lang="en-PH" sz="4000" i="1" dirty="0"/>
              <a:t>see sharp</a:t>
            </a:r>
            <a:endParaRPr lang="en-PH" sz="4000"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017" y="236537"/>
            <a:ext cx="2143125" cy="2143125"/>
          </a:xfrm>
          <a:prstGeom prst="rect">
            <a:avLst/>
          </a:prstGeom>
        </p:spPr>
      </p:pic>
    </p:spTree>
    <p:extLst>
      <p:ext uri="{BB962C8B-B14F-4D97-AF65-F5344CB8AC3E}">
        <p14:creationId xmlns:p14="http://schemas.microsoft.com/office/powerpoint/2010/main" val="13991421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750" y="457200"/>
            <a:ext cx="10018713" cy="1752599"/>
          </a:xfrm>
        </p:spPr>
        <p:txBody>
          <a:bodyPr>
            <a:normAutofit/>
          </a:bodyPr>
          <a:lstStyle/>
          <a:p>
            <a:pPr algn="l"/>
            <a:r>
              <a:rPr lang="en-PH" sz="4800" dirty="0"/>
              <a:t>C#</a:t>
            </a:r>
          </a:p>
        </p:txBody>
      </p:sp>
      <p:sp>
        <p:nvSpPr>
          <p:cNvPr id="3" name="Content Placeholder 2"/>
          <p:cNvSpPr>
            <a:spLocks noGrp="1"/>
          </p:cNvSpPr>
          <p:nvPr>
            <p:ph idx="1"/>
          </p:nvPr>
        </p:nvSpPr>
        <p:spPr>
          <a:xfrm>
            <a:off x="1326656" y="2645979"/>
            <a:ext cx="10018713" cy="3124201"/>
          </a:xfrm>
        </p:spPr>
        <p:txBody>
          <a:bodyPr>
            <a:noAutofit/>
          </a:bodyPr>
          <a:lstStyle/>
          <a:p>
            <a:r>
              <a:rPr lang="en-PH" sz="3600" dirty="0" smtClean="0"/>
              <a:t>one of many .NET programming languages</a:t>
            </a:r>
          </a:p>
          <a:p>
            <a:r>
              <a:rPr lang="en-PH" sz="3600" dirty="0" smtClean="0"/>
              <a:t>simple</a:t>
            </a:r>
            <a:r>
              <a:rPr lang="en-PH" sz="3600" dirty="0"/>
              <a:t>, modern, general-purpose, object-oriented programming </a:t>
            </a:r>
            <a:r>
              <a:rPr lang="en-PH" sz="3600" dirty="0" smtClean="0"/>
              <a:t>language</a:t>
            </a:r>
          </a:p>
          <a:p>
            <a:r>
              <a:rPr lang="en-PH" sz="3600" dirty="0" smtClean="0"/>
              <a:t>evolution of the C and C++ family of languages</a:t>
            </a:r>
          </a:p>
        </p:txBody>
      </p:sp>
    </p:spTree>
    <p:extLst>
      <p:ext uri="{BB962C8B-B14F-4D97-AF65-F5344CB8AC3E}">
        <p14:creationId xmlns:p14="http://schemas.microsoft.com/office/powerpoint/2010/main" val="383508219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PH" dirty="0" smtClean="0"/>
              <a:t>C#</a:t>
            </a:r>
            <a:endParaRPr lang="en-PH" dirty="0"/>
          </a:p>
        </p:txBody>
      </p:sp>
      <p:sp>
        <p:nvSpPr>
          <p:cNvPr id="3" name="Content Placeholder 2"/>
          <p:cNvSpPr>
            <a:spLocks noGrp="1"/>
          </p:cNvSpPr>
          <p:nvPr>
            <p:ph idx="1"/>
          </p:nvPr>
        </p:nvSpPr>
        <p:spPr/>
        <p:txBody>
          <a:bodyPr/>
          <a:lstStyle/>
          <a:p>
            <a:r>
              <a:rPr lang="en-PH" dirty="0"/>
              <a:t>it borrows features from other programming languages, such as Delphi and Java</a:t>
            </a:r>
          </a:p>
          <a:p>
            <a:r>
              <a:rPr lang="en-PH" dirty="0"/>
              <a:t> If you look at the most basic syntax of both C# and Java, the code looks very similar</a:t>
            </a:r>
            <a:r>
              <a:rPr lang="en-PH" dirty="0" smtClean="0"/>
              <a:t>,</a:t>
            </a:r>
          </a:p>
          <a:p>
            <a:r>
              <a:rPr lang="en-PH" dirty="0" smtClean="0"/>
              <a:t> </a:t>
            </a:r>
            <a:r>
              <a:rPr lang="en-PH" dirty="0"/>
              <a:t>the code looks a lot like C++ too, which is intentional</a:t>
            </a:r>
          </a:p>
          <a:p>
            <a:endParaRPr lang="en-PH" dirty="0"/>
          </a:p>
        </p:txBody>
      </p:sp>
    </p:spTree>
    <p:extLst>
      <p:ext uri="{BB962C8B-B14F-4D97-AF65-F5344CB8AC3E}">
        <p14:creationId xmlns:p14="http://schemas.microsoft.com/office/powerpoint/2010/main" val="9384553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583" y="458512"/>
            <a:ext cx="10018713" cy="1752599"/>
          </a:xfrm>
        </p:spPr>
        <p:txBody>
          <a:bodyPr/>
          <a:lstStyle/>
          <a:p>
            <a:pPr algn="l"/>
            <a:r>
              <a:rPr lang="en-PH" dirty="0" smtClean="0"/>
              <a:t>History</a:t>
            </a:r>
            <a:endParaRPr lang="en-PH" dirty="0"/>
          </a:p>
        </p:txBody>
      </p:sp>
      <p:sp>
        <p:nvSpPr>
          <p:cNvPr id="3" name="Content Placeholder 2"/>
          <p:cNvSpPr>
            <a:spLocks noGrp="1"/>
          </p:cNvSpPr>
          <p:nvPr>
            <p:ph idx="1"/>
          </p:nvPr>
        </p:nvSpPr>
        <p:spPr>
          <a:xfrm>
            <a:off x="2031397" y="2446282"/>
            <a:ext cx="10018713" cy="3124201"/>
          </a:xfrm>
        </p:spPr>
        <p:txBody>
          <a:bodyPr>
            <a:noAutofit/>
          </a:bodyPr>
          <a:lstStyle/>
          <a:p>
            <a:r>
              <a:rPr lang="en-PH" sz="2700" dirty="0" smtClean="0"/>
              <a:t> </a:t>
            </a:r>
            <a:r>
              <a:rPr lang="en-PH" sz="2700" dirty="0"/>
              <a:t>Microsoft within its .NET initiative </a:t>
            </a:r>
            <a:endParaRPr lang="en-PH" sz="2700" dirty="0" smtClean="0"/>
          </a:p>
          <a:p>
            <a:r>
              <a:rPr lang="en-PH" sz="2700" dirty="0" smtClean="0"/>
              <a:t>approved </a:t>
            </a:r>
            <a:r>
              <a:rPr lang="en-PH" sz="2700" dirty="0"/>
              <a:t>as a standard by </a:t>
            </a:r>
            <a:r>
              <a:rPr lang="en-PH" sz="2700" dirty="0" err="1"/>
              <a:t>Ecma</a:t>
            </a:r>
            <a:r>
              <a:rPr lang="en-PH" sz="2700" dirty="0"/>
              <a:t> (ECMA-334) and ISO (ISO/IEC 23270:2006</a:t>
            </a:r>
            <a:r>
              <a:rPr lang="en-PH" sz="2700" dirty="0" smtClean="0"/>
              <a:t>)</a:t>
            </a:r>
          </a:p>
          <a:p>
            <a:r>
              <a:rPr lang="en-PH" sz="2700" dirty="0" smtClean="0"/>
              <a:t> </a:t>
            </a:r>
            <a:r>
              <a:rPr lang="en-PH" sz="2700" dirty="0"/>
              <a:t>C# is one of the programming languages designed for the Common Language </a:t>
            </a:r>
            <a:r>
              <a:rPr lang="en-PH" sz="2700" dirty="0" smtClean="0"/>
              <a:t>Infrastructure (CLA)</a:t>
            </a:r>
            <a:endParaRPr lang="en-PH" sz="2700" dirty="0"/>
          </a:p>
          <a:p>
            <a:r>
              <a:rPr lang="en-PH" sz="2700" dirty="0" smtClean="0"/>
              <a:t>development </a:t>
            </a:r>
            <a:r>
              <a:rPr lang="en-PH" sz="2700" dirty="0"/>
              <a:t>team is led by </a:t>
            </a:r>
            <a:r>
              <a:rPr lang="en-PH" sz="2700" b="1" dirty="0"/>
              <a:t>Anders Hejlsberg</a:t>
            </a:r>
            <a:r>
              <a:rPr lang="en-PH" sz="2700" dirty="0"/>
              <a:t>, principal designer and lead architect at </a:t>
            </a:r>
            <a:r>
              <a:rPr lang="en-PH" sz="2700" dirty="0" smtClean="0"/>
              <a:t>Microsoft</a:t>
            </a:r>
          </a:p>
          <a:p>
            <a:endParaRPr lang="en-PH" sz="2700" dirty="0"/>
          </a:p>
        </p:txBody>
      </p:sp>
      <p:pic>
        <p:nvPicPr>
          <p:cNvPr id="1026" name="Picture 2" descr="Anders Hejlsber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1296" y="458512"/>
            <a:ext cx="1346617" cy="170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30479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0435" y="606973"/>
            <a:ext cx="10018713" cy="1752599"/>
          </a:xfrm>
        </p:spPr>
        <p:txBody>
          <a:bodyPr/>
          <a:lstStyle/>
          <a:p>
            <a:pPr algn="l"/>
            <a:r>
              <a:rPr lang="en-PH" dirty="0"/>
              <a:t>History</a:t>
            </a:r>
          </a:p>
        </p:txBody>
      </p:sp>
      <p:sp>
        <p:nvSpPr>
          <p:cNvPr id="3" name="Content Placeholder 2"/>
          <p:cNvSpPr>
            <a:spLocks noGrp="1"/>
          </p:cNvSpPr>
          <p:nvPr>
            <p:ph idx="1"/>
          </p:nvPr>
        </p:nvSpPr>
        <p:spPr/>
        <p:txBody>
          <a:bodyPr>
            <a:normAutofit/>
          </a:bodyPr>
          <a:lstStyle/>
          <a:p>
            <a:r>
              <a:rPr lang="en-PH" dirty="0"/>
              <a:t>January 1999</a:t>
            </a:r>
          </a:p>
          <a:p>
            <a:r>
              <a:rPr lang="en-PH" dirty="0"/>
              <a:t>new language called Cool, which stood for "C-like Object Oriented Language".</a:t>
            </a:r>
          </a:p>
          <a:p>
            <a:r>
              <a:rPr lang="en-PH" dirty="0"/>
              <a:t>Microsoft introduced C# on June 26th, 2000 and it became a v1.0 product on Feb 13th 2002</a:t>
            </a:r>
          </a:p>
          <a:p>
            <a:r>
              <a:rPr lang="en-PH" dirty="0"/>
              <a:t>Latest version?</a:t>
            </a:r>
          </a:p>
          <a:p>
            <a:endParaRPr lang="en-PH" dirty="0"/>
          </a:p>
        </p:txBody>
      </p:sp>
      <p:pic>
        <p:nvPicPr>
          <p:cNvPr id="4" name="Picture 3"/>
          <p:cNvPicPr>
            <a:picLocks noChangeAspect="1"/>
          </p:cNvPicPr>
          <p:nvPr/>
        </p:nvPicPr>
        <p:blipFill rotWithShape="1">
          <a:blip r:embed="rId3"/>
          <a:srcRect l="17816" t="15972" r="23035" b="23417"/>
          <a:stretch/>
        </p:blipFill>
        <p:spPr>
          <a:xfrm>
            <a:off x="9829799" y="606972"/>
            <a:ext cx="2362201" cy="1404707"/>
          </a:xfrm>
          <a:prstGeom prst="rect">
            <a:avLst/>
          </a:prstGeom>
        </p:spPr>
      </p:pic>
    </p:spTree>
    <p:extLst>
      <p:ext uri="{BB962C8B-B14F-4D97-AF65-F5344CB8AC3E}">
        <p14:creationId xmlns:p14="http://schemas.microsoft.com/office/powerpoint/2010/main" val="423113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PH" dirty="0"/>
              <a:t>History</a:t>
            </a:r>
          </a:p>
        </p:txBody>
      </p:sp>
      <p:sp>
        <p:nvSpPr>
          <p:cNvPr id="3" name="Content Placeholder 2"/>
          <p:cNvSpPr>
            <a:spLocks noGrp="1"/>
          </p:cNvSpPr>
          <p:nvPr>
            <p:ph idx="1"/>
          </p:nvPr>
        </p:nvSpPr>
        <p:spPr>
          <a:xfrm>
            <a:off x="1484311" y="2438399"/>
            <a:ext cx="10018713" cy="3124201"/>
          </a:xfrm>
        </p:spPr>
        <p:txBody>
          <a:bodyPr>
            <a:normAutofit/>
          </a:bodyPr>
          <a:lstStyle/>
          <a:p>
            <a:r>
              <a:rPr lang="en-PH" b="1" dirty="0"/>
              <a:t>Bill Joy</a:t>
            </a:r>
            <a:r>
              <a:rPr lang="en-PH" dirty="0"/>
              <a:t>, a co-founder of Sun Microsystems, the originator of Java, called C# an "imitation" of Java; </a:t>
            </a:r>
          </a:p>
          <a:p>
            <a:r>
              <a:rPr lang="en-PH" b="1" dirty="0" smtClean="0"/>
              <a:t>James </a:t>
            </a:r>
            <a:r>
              <a:rPr lang="en-PH" b="1" dirty="0"/>
              <a:t>Gosling</a:t>
            </a:r>
            <a:r>
              <a:rPr lang="en-PH" dirty="0"/>
              <a:t>, who created the Java  said that </a:t>
            </a:r>
            <a:r>
              <a:rPr lang="en-PH" dirty="0" smtClean="0"/>
              <a:t>C</a:t>
            </a:r>
            <a:r>
              <a:rPr lang="en-PH" dirty="0"/>
              <a:t># </a:t>
            </a:r>
            <a:r>
              <a:rPr lang="en-PH" dirty="0" smtClean="0"/>
              <a:t>is </a:t>
            </a:r>
            <a:r>
              <a:rPr lang="en-PH" dirty="0"/>
              <a:t>sort of Java </a:t>
            </a:r>
          </a:p>
          <a:p>
            <a:r>
              <a:rPr lang="en-PH" dirty="0"/>
              <a:t> </a:t>
            </a:r>
            <a:r>
              <a:rPr lang="en-PH" b="1" dirty="0"/>
              <a:t>Klaus Kreft </a:t>
            </a:r>
            <a:r>
              <a:rPr lang="en-PH" dirty="0"/>
              <a:t>and </a:t>
            </a:r>
            <a:r>
              <a:rPr lang="en-PH" b="1" dirty="0"/>
              <a:t>Angelika Langer </a:t>
            </a:r>
            <a:r>
              <a:rPr lang="en-PH" dirty="0"/>
              <a:t>(authors of a C++ streams book) stated </a:t>
            </a:r>
            <a:r>
              <a:rPr lang="en-PH" dirty="0" smtClean="0"/>
              <a:t>that </a:t>
            </a:r>
            <a:r>
              <a:rPr lang="en-PH" dirty="0"/>
              <a:t>"Java and C# are almost identical programming languages</a:t>
            </a:r>
          </a:p>
          <a:p>
            <a:r>
              <a:rPr lang="en-PH" dirty="0"/>
              <a:t>Anders Hejlsberg said that C# is "not a Java clone" and is "much closer </a:t>
            </a:r>
            <a:r>
              <a:rPr lang="en-PH" dirty="0" err="1"/>
              <a:t>t+o</a:t>
            </a:r>
            <a:r>
              <a:rPr lang="en-PH" dirty="0"/>
              <a:t> C</a:t>
            </a:r>
            <a:r>
              <a:rPr lang="en-PH" dirty="0" smtClean="0"/>
              <a:t>+" </a:t>
            </a:r>
            <a:r>
              <a:rPr lang="en-PH" dirty="0"/>
              <a:t>in its design</a:t>
            </a:r>
          </a:p>
        </p:txBody>
      </p:sp>
    </p:spTree>
    <p:extLst>
      <p:ext uri="{BB962C8B-B14F-4D97-AF65-F5344CB8AC3E}">
        <p14:creationId xmlns:p14="http://schemas.microsoft.com/office/powerpoint/2010/main" val="18442594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0258" y="807461"/>
            <a:ext cx="10018713" cy="1752599"/>
          </a:xfrm>
        </p:spPr>
        <p:txBody>
          <a:bodyPr>
            <a:normAutofit/>
          </a:bodyPr>
          <a:lstStyle/>
          <a:p>
            <a:pPr algn="l"/>
            <a:r>
              <a:rPr lang="en-PH" sz="2400" dirty="0" smtClean="0">
                <a:solidFill>
                  <a:schemeClr val="tx1"/>
                </a:solidFill>
              </a:rPr>
              <a:t>Identify the different objects in the picture.</a:t>
            </a:r>
            <a:endParaRPr lang="en-PH" sz="2400" dirty="0">
              <a:solidFill>
                <a:schemeClr val="tx1"/>
              </a:solidFill>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382" y="2125014"/>
            <a:ext cx="10663288" cy="45204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5" name="Title 1"/>
          <p:cNvSpPr txBox="1">
            <a:spLocks/>
          </p:cNvSpPr>
          <p:nvPr/>
        </p:nvSpPr>
        <p:spPr>
          <a:xfrm>
            <a:off x="259081" y="372415"/>
            <a:ext cx="11680824"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b="1" kern="1200" cap="none">
                <a:ln w="3175" cmpd="sng">
                  <a:noFill/>
                </a:ln>
                <a:solidFill>
                  <a:srgbClr val="002060"/>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dirty="0" smtClean="0">
                <a:solidFill>
                  <a:schemeClr val="tx1"/>
                </a:solidFill>
                <a:latin typeface="Arial" pitchFamily="34" charset="0"/>
                <a:cs typeface="Arial" pitchFamily="34" charset="0"/>
              </a:rPr>
              <a:t>Are you an object-oriented programmer?</a:t>
            </a:r>
            <a:endParaRPr lang="en-PH" dirty="0">
              <a:solidFill>
                <a:schemeClr val="tx1"/>
              </a:solidFill>
            </a:endParaRPr>
          </a:p>
        </p:txBody>
      </p:sp>
    </p:spTree>
    <p:extLst>
      <p:ext uri="{BB962C8B-B14F-4D97-AF65-F5344CB8AC3E}">
        <p14:creationId xmlns:p14="http://schemas.microsoft.com/office/powerpoint/2010/main" val="7591292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PH" sz="6600" dirty="0" smtClean="0"/>
              <a:t>.NET</a:t>
            </a:r>
            <a:endParaRPr lang="en-PH" sz="6600" dirty="0"/>
          </a:p>
        </p:txBody>
      </p:sp>
      <p:sp>
        <p:nvSpPr>
          <p:cNvPr id="3" name="Content Placeholder 2"/>
          <p:cNvSpPr>
            <a:spLocks noGrp="1"/>
          </p:cNvSpPr>
          <p:nvPr>
            <p:ph idx="1"/>
          </p:nvPr>
        </p:nvSpPr>
        <p:spPr/>
        <p:txBody>
          <a:bodyPr>
            <a:normAutofit/>
          </a:bodyPr>
          <a:lstStyle/>
          <a:p>
            <a:pPr algn="just"/>
            <a:r>
              <a:rPr lang="en-PH" sz="3600" dirty="0" smtClean="0"/>
              <a:t>an </a:t>
            </a:r>
            <a:r>
              <a:rPr lang="en-PH" sz="3600" dirty="0"/>
              <a:t>environment in which programs run and was designed to be a new programming paradigm</a:t>
            </a:r>
            <a:r>
              <a:rPr lang="en-PH" sz="3600" dirty="0" smtClean="0"/>
              <a:t>.</a:t>
            </a:r>
          </a:p>
          <a:p>
            <a:pPr algn="just"/>
            <a:r>
              <a:rPr lang="en-PH" sz="3600" dirty="0" smtClean="0"/>
              <a:t> </a:t>
            </a:r>
            <a:r>
              <a:rPr lang="en-PH" sz="3600" dirty="0"/>
              <a:t>It is not an operating system, but rather a layer between the operating system and other applications. </a:t>
            </a:r>
          </a:p>
        </p:txBody>
      </p:sp>
    </p:spTree>
    <p:extLst>
      <p:ext uri="{BB962C8B-B14F-4D97-AF65-F5344CB8AC3E}">
        <p14:creationId xmlns:p14="http://schemas.microsoft.com/office/powerpoint/2010/main" val="382348388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0040" y="438504"/>
            <a:ext cx="10921617" cy="1752599"/>
          </a:xfrm>
        </p:spPr>
        <p:txBody>
          <a:bodyPr/>
          <a:lstStyle/>
          <a:p>
            <a:pPr algn="l"/>
            <a:r>
              <a:rPr lang="en-PH" dirty="0" smtClean="0"/>
              <a:t>C# versus C and C++</a:t>
            </a:r>
            <a:endParaRPr lang="en-PH" dirty="0"/>
          </a:p>
        </p:txBody>
      </p:sp>
      <p:sp>
        <p:nvSpPr>
          <p:cNvPr id="4" name="Text Box 2"/>
          <p:cNvSpPr txBox="1">
            <a:spLocks noChangeArrowheads="1"/>
          </p:cNvSpPr>
          <p:nvPr/>
        </p:nvSpPr>
        <p:spPr bwMode="auto">
          <a:xfrm>
            <a:off x="902904" y="2136741"/>
            <a:ext cx="4351283" cy="1791003"/>
          </a:xfrm>
          <a:prstGeom prst="rect">
            <a:avLst/>
          </a:prstGeom>
          <a:solidFill>
            <a:srgbClr val="FFFFFF"/>
          </a:solidFill>
          <a:ln w="50800" cmpd="thinThick">
            <a:solidFill>
              <a:srgbClr val="003399"/>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PH" sz="1200" dirty="0">
                <a:solidFill>
                  <a:srgbClr val="008000"/>
                </a:solidFill>
                <a:effectLst/>
                <a:latin typeface="Arial" panose="020B0604020202020204" pitchFamily="34" charset="0"/>
                <a:cs typeface="Arial" panose="020B0604020202020204" pitchFamily="34" charset="0"/>
              </a:rPr>
              <a:t>/* A Hello World! program in C. */</a:t>
            </a:r>
            <a:r>
              <a:rPr lang="en-PH" sz="1200" dirty="0">
                <a:solidFill>
                  <a:srgbClr val="000000"/>
                </a:solidFill>
                <a:effectLst/>
                <a:latin typeface="Arial" panose="020B0604020202020204" pitchFamily="34" charset="0"/>
                <a:cs typeface="Arial" panose="020B0604020202020204" pitchFamily="34" charset="0"/>
              </a:rPr>
              <a:t> </a:t>
            </a:r>
            <a:endParaRPr lang="en-PH" sz="1200" dirty="0" smtClean="0">
              <a:solidFill>
                <a:srgbClr val="000000"/>
              </a:solidFill>
              <a:effectLst/>
              <a:latin typeface="Arial" panose="020B0604020202020204" pitchFamily="34" charset="0"/>
              <a:cs typeface="Arial" panose="020B0604020202020204" pitchFamily="34" charset="0"/>
            </a:endParaRPr>
          </a:p>
          <a:p>
            <a:pPr marL="0" marR="0">
              <a:lnSpc>
                <a:spcPct val="107000"/>
              </a:lnSpc>
              <a:spcBef>
                <a:spcPts val="0"/>
              </a:spcBef>
              <a:spcAft>
                <a:spcPts val="800"/>
              </a:spcAft>
            </a:pPr>
            <a:r>
              <a:rPr lang="en-PH" sz="1200" dirty="0" smtClean="0">
                <a:solidFill>
                  <a:srgbClr val="000000"/>
                </a:solidFill>
                <a:effectLst/>
                <a:latin typeface="Arial" panose="020B0604020202020204" pitchFamily="34" charset="0"/>
                <a:cs typeface="Arial" panose="020B0604020202020204" pitchFamily="34" charset="0"/>
              </a:rPr>
              <a:t>#</a:t>
            </a:r>
            <a:r>
              <a:rPr lang="en-PH" sz="1200" dirty="0">
                <a:solidFill>
                  <a:srgbClr val="000000"/>
                </a:solidFill>
                <a:effectLst/>
                <a:latin typeface="Arial" panose="020B0604020202020204" pitchFamily="34" charset="0"/>
                <a:cs typeface="Arial" panose="020B0604020202020204" pitchFamily="34" charset="0"/>
              </a:rPr>
              <a:t>include&lt;</a:t>
            </a:r>
            <a:r>
              <a:rPr lang="en-PH" sz="1200" dirty="0" err="1">
                <a:solidFill>
                  <a:srgbClr val="000000"/>
                </a:solidFill>
                <a:effectLst/>
                <a:latin typeface="Arial" panose="020B0604020202020204" pitchFamily="34" charset="0"/>
                <a:cs typeface="Arial" panose="020B0604020202020204" pitchFamily="34" charset="0"/>
              </a:rPr>
              <a:t>stdio.h</a:t>
            </a:r>
            <a:r>
              <a:rPr lang="en-PH" sz="1200" dirty="0" smtClean="0">
                <a:solidFill>
                  <a:srgbClr val="000000"/>
                </a:solidFill>
                <a:effectLst/>
                <a:latin typeface="Arial" panose="020B0604020202020204" pitchFamily="34" charset="0"/>
                <a:cs typeface="Arial" panose="020B0604020202020204" pitchFamily="34" charset="0"/>
              </a:rPr>
              <a:t>&gt;</a:t>
            </a:r>
          </a:p>
          <a:p>
            <a:pPr marL="0" marR="0">
              <a:lnSpc>
                <a:spcPct val="107000"/>
              </a:lnSpc>
              <a:spcBef>
                <a:spcPts val="0"/>
              </a:spcBef>
              <a:spcAft>
                <a:spcPts val="800"/>
              </a:spcAft>
            </a:pPr>
            <a:r>
              <a:rPr lang="en-PH" sz="1200" dirty="0">
                <a:solidFill>
                  <a:srgbClr val="000000"/>
                </a:solidFill>
                <a:effectLst/>
                <a:latin typeface="Arial" panose="020B0604020202020204" pitchFamily="34" charset="0"/>
                <a:cs typeface="Arial" panose="020B0604020202020204" pitchFamily="34" charset="0"/>
              </a:rPr>
              <a:t> main</a:t>
            </a:r>
            <a:r>
              <a:rPr lang="en-PH" sz="1200" dirty="0" smtClean="0">
                <a:solidFill>
                  <a:srgbClr val="000000"/>
                </a:solidFill>
                <a:effectLst/>
                <a:latin typeface="Arial" panose="020B0604020202020204" pitchFamily="34" charset="0"/>
                <a:cs typeface="Arial" panose="020B0604020202020204" pitchFamily="34" charset="0"/>
              </a:rPr>
              <a:t>()</a:t>
            </a:r>
          </a:p>
          <a:p>
            <a:pPr marL="0" marR="0">
              <a:lnSpc>
                <a:spcPct val="107000"/>
              </a:lnSpc>
              <a:spcBef>
                <a:spcPts val="0"/>
              </a:spcBef>
              <a:spcAft>
                <a:spcPts val="800"/>
              </a:spcAft>
            </a:pPr>
            <a:r>
              <a:rPr lang="en-PH" sz="1200" dirty="0" smtClean="0">
                <a:solidFill>
                  <a:srgbClr val="000000"/>
                </a:solidFill>
                <a:effectLst/>
                <a:latin typeface="Arial" panose="020B0604020202020204" pitchFamily="34" charset="0"/>
                <a:cs typeface="Arial" panose="020B0604020202020204" pitchFamily="34" charset="0"/>
              </a:rPr>
              <a:t>{    </a:t>
            </a:r>
          </a:p>
          <a:p>
            <a:pPr marL="0" marR="0">
              <a:lnSpc>
                <a:spcPct val="107000"/>
              </a:lnSpc>
              <a:spcBef>
                <a:spcPts val="0"/>
              </a:spcBef>
              <a:spcAft>
                <a:spcPts val="800"/>
              </a:spcAft>
            </a:pPr>
            <a:r>
              <a:rPr lang="en-PH" sz="1200" dirty="0" err="1" smtClean="0">
                <a:solidFill>
                  <a:srgbClr val="000000"/>
                </a:solidFill>
                <a:effectLst/>
                <a:latin typeface="Arial" panose="020B0604020202020204" pitchFamily="34" charset="0"/>
                <a:cs typeface="Arial" panose="020B0604020202020204" pitchFamily="34" charset="0"/>
              </a:rPr>
              <a:t>printf</a:t>
            </a:r>
            <a:r>
              <a:rPr lang="en-PH" sz="1200" dirty="0">
                <a:solidFill>
                  <a:srgbClr val="000000"/>
                </a:solidFill>
                <a:effectLst/>
                <a:latin typeface="Arial" panose="020B0604020202020204" pitchFamily="34" charset="0"/>
                <a:cs typeface="Arial" panose="020B0604020202020204" pitchFamily="34" charset="0"/>
              </a:rPr>
              <a:t>("Hello World</a:t>
            </a:r>
            <a:r>
              <a:rPr lang="en-PH" sz="1200" dirty="0" smtClean="0">
                <a:solidFill>
                  <a:srgbClr val="000000"/>
                </a:solidFill>
                <a:effectLst/>
                <a:latin typeface="Arial" panose="020B0604020202020204" pitchFamily="34" charset="0"/>
                <a:cs typeface="Arial" panose="020B0604020202020204" pitchFamily="34" charset="0"/>
              </a:rPr>
              <a:t>");</a:t>
            </a:r>
          </a:p>
          <a:p>
            <a:pPr marL="0" marR="0">
              <a:lnSpc>
                <a:spcPct val="107000"/>
              </a:lnSpc>
              <a:spcBef>
                <a:spcPts val="0"/>
              </a:spcBef>
              <a:spcAft>
                <a:spcPts val="800"/>
              </a:spcAft>
            </a:pPr>
            <a:r>
              <a:rPr lang="en-PH" sz="1200" dirty="0">
                <a:solidFill>
                  <a:srgbClr val="000000"/>
                </a:solidFill>
                <a:effectLst/>
                <a:latin typeface="Arial" panose="020B0604020202020204" pitchFamily="34" charset="0"/>
                <a:cs typeface="Arial" panose="020B0604020202020204" pitchFamily="34" charset="0"/>
              </a:rPr>
              <a:t> }</a:t>
            </a:r>
            <a:r>
              <a:rPr lang="en-PH" sz="1200" dirty="0">
                <a:effectLst/>
                <a:latin typeface="Arial" panose="020B0604020202020204" pitchFamily="34" charset="0"/>
                <a:cs typeface="Arial" panose="020B0604020202020204" pitchFamily="34" charset="0"/>
              </a:rPr>
              <a:t> </a:t>
            </a:r>
            <a:r>
              <a:rPr lang="en-PH" sz="1200" dirty="0">
                <a:effectLst/>
                <a:latin typeface="Arial" panose="020B0604020202020204" pitchFamily="34" charset="0"/>
                <a:ea typeface="Calibri" panose="020F0502020204030204" pitchFamily="34" charset="0"/>
                <a:cs typeface="Arial" panose="020B0604020202020204" pitchFamily="34" charset="0"/>
              </a:rPr>
              <a:t> </a:t>
            </a:r>
          </a:p>
        </p:txBody>
      </p:sp>
      <p:sp>
        <p:nvSpPr>
          <p:cNvPr id="5" name="Text Box 2"/>
          <p:cNvSpPr txBox="1">
            <a:spLocks noChangeArrowheads="1"/>
          </p:cNvSpPr>
          <p:nvPr/>
        </p:nvSpPr>
        <p:spPr bwMode="auto">
          <a:xfrm>
            <a:off x="7454905" y="1873464"/>
            <a:ext cx="3610303" cy="1968145"/>
          </a:xfrm>
          <a:prstGeom prst="rect">
            <a:avLst/>
          </a:prstGeom>
          <a:solidFill>
            <a:srgbClr val="FFFFFF"/>
          </a:solidFill>
          <a:ln w="50800" cmpd="thinThick">
            <a:solidFill>
              <a:srgbClr val="003399"/>
            </a:solidFill>
            <a:miter lim="800000"/>
            <a:headEnd/>
            <a:tailEnd/>
          </a:ln>
        </p:spPr>
        <p:txBody>
          <a:bodyPr rot="0" vert="horz" wrap="square" lIns="91440" tIns="45720" rIns="91440" bIns="45720" anchor="t" anchorCtr="0">
            <a:noAutofit/>
          </a:bodyPr>
          <a:lstStyle/>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8000"/>
                </a:solidFill>
                <a:effectLst/>
                <a:latin typeface="Arial" panose="020B0604020202020204" pitchFamily="34" charset="0"/>
                <a:cs typeface="Arial" panose="020B0604020202020204" pitchFamily="34" charset="0"/>
              </a:rPr>
              <a:t>/* A Hello World! program in C++. */</a:t>
            </a:r>
            <a:r>
              <a:rPr lang="en-PH" sz="1200" dirty="0">
                <a:effectLst/>
                <a:latin typeface="Arial" panose="020B0604020202020204" pitchFamily="34" charset="0"/>
                <a:cs typeface="Arial" panose="020B0604020202020204" pitchFamily="34" charset="0"/>
              </a:rPr>
              <a:t> </a:t>
            </a: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#include &lt;</a:t>
            </a:r>
            <a:r>
              <a:rPr lang="en-PH"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iostream.h</a:t>
            </a: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&gt;</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main()</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a:t>
            </a:r>
            <a:r>
              <a:rPr lang="en-PH" sz="1200" dirty="0" err="1">
                <a:solidFill>
                  <a:srgbClr val="000000"/>
                </a:solidFill>
                <a:effectLst/>
                <a:latin typeface="Arial" panose="020B0604020202020204" pitchFamily="34" charset="0"/>
                <a:ea typeface="Times New Roman" panose="02020603050405020304" pitchFamily="18" charset="0"/>
                <a:cs typeface="Arial" panose="020B0604020202020204" pitchFamily="34" charset="0"/>
              </a:rPr>
              <a:t>cout</a:t>
            </a: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&lt;&lt; "Hello World!";</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    return 0;</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PH" sz="12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a:t>
            </a:r>
            <a:endParaRPr lang="en-PH" sz="1200" dirty="0">
              <a:effectLst/>
              <a:latin typeface="Arial" panose="020B0604020202020204" pitchFamily="34" charset="0"/>
              <a:ea typeface="Calibri" panose="020F0502020204030204" pitchFamily="34" charset="0"/>
              <a:cs typeface="Arial" panose="020B0604020202020204" pitchFamily="34" charset="0"/>
            </a:endParaRPr>
          </a:p>
          <a:p>
            <a:r>
              <a:rPr lang="en-PH" sz="1200" dirty="0">
                <a:effectLst/>
                <a:latin typeface="Arial" panose="020B0604020202020204" pitchFamily="34" charset="0"/>
                <a:cs typeface="Arial" panose="020B0604020202020204" pitchFamily="34" charset="0"/>
              </a:rPr>
              <a:t>  </a:t>
            </a:r>
            <a:endParaRPr lang="en-PH" sz="1200" dirty="0">
              <a:latin typeface="Arial" panose="020B0604020202020204" pitchFamily="34" charset="0"/>
              <a:cs typeface="Arial" panose="020B0604020202020204" pitchFamily="34" charset="0"/>
            </a:endParaRPr>
          </a:p>
        </p:txBody>
      </p:sp>
      <p:sp>
        <p:nvSpPr>
          <p:cNvPr id="6" name="Text Box 2"/>
          <p:cNvSpPr txBox="1">
            <a:spLocks noChangeArrowheads="1"/>
          </p:cNvSpPr>
          <p:nvPr/>
        </p:nvSpPr>
        <p:spPr bwMode="auto">
          <a:xfrm>
            <a:off x="4111703" y="4046377"/>
            <a:ext cx="4613910" cy="2375009"/>
          </a:xfrm>
          <a:prstGeom prst="rect">
            <a:avLst/>
          </a:prstGeom>
          <a:solidFill>
            <a:srgbClr val="FFFFFF"/>
          </a:solidFill>
          <a:ln w="50800" cmpd="thinThick">
            <a:solidFill>
              <a:srgbClr val="003399"/>
            </a:solidFill>
            <a:miter lim="800000"/>
            <a:headEnd/>
            <a:tailEnd/>
          </a:ln>
        </p:spPr>
        <p:txBody>
          <a:bodyPr rot="0" vert="horz" wrap="square" lIns="91440" tIns="45720" rIns="91440" bIns="45720" anchor="t" anchorCtr="0">
            <a:spAutoFit/>
          </a:bodyPr>
          <a:lstStyle/>
          <a:p>
            <a:pPr marL="0" marR="0">
              <a:lnSpc>
                <a:spcPct val="107000"/>
              </a:lnSpc>
              <a:spcBef>
                <a:spcPts val="0"/>
              </a:spcBef>
              <a:spcAft>
                <a:spcPts val="800"/>
              </a:spcAft>
            </a:pPr>
            <a:r>
              <a:rPr lang="en-PH" sz="950" dirty="0">
                <a:solidFill>
                  <a:srgbClr val="008000"/>
                </a:solidFill>
                <a:effectLst/>
              </a:rPr>
              <a:t>// A Hello World! program in C#. </a:t>
            </a:r>
            <a:endParaRPr lang="en-PH" sz="950" dirty="0" smtClean="0">
              <a:solidFill>
                <a:srgbClr val="008000"/>
              </a:solidFill>
              <a:effectLst/>
            </a:endParaRPr>
          </a:p>
          <a:p>
            <a:pPr marL="0" marR="0">
              <a:lnSpc>
                <a:spcPct val="107000"/>
              </a:lnSpc>
              <a:spcBef>
                <a:spcPts val="0"/>
              </a:spcBef>
              <a:spcAft>
                <a:spcPts val="800"/>
              </a:spcAft>
            </a:pPr>
            <a:r>
              <a:rPr lang="en-PH" sz="950" dirty="0" smtClean="0">
                <a:solidFill>
                  <a:srgbClr val="0000FF"/>
                </a:solidFill>
                <a:effectLst/>
              </a:rPr>
              <a:t>using</a:t>
            </a:r>
            <a:r>
              <a:rPr lang="en-PH" sz="950" dirty="0" smtClean="0">
                <a:solidFill>
                  <a:srgbClr val="000000"/>
                </a:solidFill>
                <a:effectLst/>
              </a:rPr>
              <a:t> </a:t>
            </a:r>
            <a:r>
              <a:rPr lang="en-PH" sz="950" dirty="0">
                <a:solidFill>
                  <a:srgbClr val="000000"/>
                </a:solidFill>
                <a:effectLst/>
              </a:rPr>
              <a:t>System</a:t>
            </a:r>
            <a:r>
              <a:rPr lang="en-PH" sz="950" dirty="0" smtClean="0">
                <a:solidFill>
                  <a:srgbClr val="000000"/>
                </a:solidFill>
                <a:effectLst/>
              </a:rPr>
              <a:t>;</a:t>
            </a:r>
          </a:p>
          <a:p>
            <a:pPr marL="0" marR="0">
              <a:lnSpc>
                <a:spcPct val="107000"/>
              </a:lnSpc>
              <a:spcBef>
                <a:spcPts val="0"/>
              </a:spcBef>
              <a:spcAft>
                <a:spcPts val="800"/>
              </a:spcAft>
            </a:pPr>
            <a:r>
              <a:rPr lang="en-PH" sz="950" dirty="0" smtClean="0">
                <a:solidFill>
                  <a:srgbClr val="0000FF"/>
                </a:solidFill>
                <a:effectLst/>
              </a:rPr>
              <a:t>namespace</a:t>
            </a:r>
            <a:r>
              <a:rPr lang="en-PH" sz="950" dirty="0" smtClean="0">
                <a:solidFill>
                  <a:srgbClr val="000000"/>
                </a:solidFill>
                <a:effectLst/>
              </a:rPr>
              <a:t> </a:t>
            </a:r>
            <a:r>
              <a:rPr lang="en-PH" sz="950" dirty="0" err="1" smtClean="0">
                <a:solidFill>
                  <a:srgbClr val="000000"/>
                </a:solidFill>
                <a:effectLst/>
              </a:rPr>
              <a:t>HelloWorld</a:t>
            </a:r>
            <a:endParaRPr lang="en-PH" sz="950" dirty="0" smtClean="0">
              <a:solidFill>
                <a:srgbClr val="000000"/>
              </a:solidFill>
              <a:effectLst/>
            </a:endParaRPr>
          </a:p>
          <a:p>
            <a:pPr marL="0" marR="0">
              <a:lnSpc>
                <a:spcPct val="107000"/>
              </a:lnSpc>
              <a:spcBef>
                <a:spcPts val="0"/>
              </a:spcBef>
              <a:spcAft>
                <a:spcPts val="800"/>
              </a:spcAft>
            </a:pPr>
            <a:r>
              <a:rPr lang="en-PH" sz="950" dirty="0" smtClean="0">
                <a:solidFill>
                  <a:srgbClr val="000000"/>
                </a:solidFill>
                <a:effectLst/>
              </a:rPr>
              <a:t>{    </a:t>
            </a:r>
            <a:r>
              <a:rPr lang="en-PH" sz="950" dirty="0" smtClean="0">
                <a:solidFill>
                  <a:srgbClr val="0000FF"/>
                </a:solidFill>
                <a:effectLst/>
              </a:rPr>
              <a:t>class</a:t>
            </a:r>
            <a:r>
              <a:rPr lang="en-PH" sz="950" dirty="0" smtClean="0">
                <a:solidFill>
                  <a:srgbClr val="000000"/>
                </a:solidFill>
                <a:effectLst/>
              </a:rPr>
              <a:t> Hello </a:t>
            </a:r>
          </a:p>
          <a:p>
            <a:pPr marL="0" marR="0">
              <a:lnSpc>
                <a:spcPct val="107000"/>
              </a:lnSpc>
              <a:spcBef>
                <a:spcPts val="0"/>
              </a:spcBef>
              <a:spcAft>
                <a:spcPts val="800"/>
              </a:spcAft>
            </a:pPr>
            <a:r>
              <a:rPr lang="en-PH" sz="950" dirty="0" smtClean="0">
                <a:solidFill>
                  <a:srgbClr val="000000"/>
                </a:solidFill>
                <a:effectLst/>
              </a:rPr>
              <a:t>    {        </a:t>
            </a:r>
            <a:r>
              <a:rPr lang="en-PH" sz="950" dirty="0" smtClean="0">
                <a:solidFill>
                  <a:srgbClr val="0000FF"/>
                </a:solidFill>
                <a:effectLst/>
              </a:rPr>
              <a:t>static</a:t>
            </a:r>
            <a:r>
              <a:rPr lang="en-PH" sz="950" dirty="0" smtClean="0">
                <a:solidFill>
                  <a:srgbClr val="000000"/>
                </a:solidFill>
                <a:effectLst/>
              </a:rPr>
              <a:t> </a:t>
            </a:r>
            <a:r>
              <a:rPr lang="en-PH" sz="950" dirty="0" smtClean="0">
                <a:solidFill>
                  <a:srgbClr val="0000FF"/>
                </a:solidFill>
                <a:effectLst/>
              </a:rPr>
              <a:t>void</a:t>
            </a:r>
            <a:r>
              <a:rPr lang="en-PH" sz="950" dirty="0" smtClean="0">
                <a:solidFill>
                  <a:srgbClr val="000000"/>
                </a:solidFill>
                <a:effectLst/>
              </a:rPr>
              <a:t> Main()   </a:t>
            </a:r>
          </a:p>
          <a:p>
            <a:pPr marL="0" marR="0">
              <a:lnSpc>
                <a:spcPct val="107000"/>
              </a:lnSpc>
              <a:spcBef>
                <a:spcPts val="0"/>
              </a:spcBef>
              <a:spcAft>
                <a:spcPts val="800"/>
              </a:spcAft>
            </a:pPr>
            <a:r>
              <a:rPr lang="en-PH" sz="950" dirty="0" smtClean="0">
                <a:solidFill>
                  <a:srgbClr val="000000"/>
                </a:solidFill>
                <a:effectLst/>
              </a:rPr>
              <a:t>      {          </a:t>
            </a:r>
            <a:r>
              <a:rPr lang="en-PH" sz="950" dirty="0" err="1" smtClean="0">
                <a:solidFill>
                  <a:srgbClr val="000000"/>
                </a:solidFill>
                <a:effectLst/>
              </a:rPr>
              <a:t>System.Console.WriteLine</a:t>
            </a:r>
            <a:r>
              <a:rPr lang="en-PH" sz="950" dirty="0" smtClean="0">
                <a:solidFill>
                  <a:srgbClr val="000000"/>
                </a:solidFill>
                <a:effectLst/>
              </a:rPr>
              <a:t>(</a:t>
            </a:r>
            <a:r>
              <a:rPr lang="en-PH" sz="950" dirty="0" smtClean="0">
                <a:solidFill>
                  <a:srgbClr val="A31515"/>
                </a:solidFill>
                <a:effectLst/>
              </a:rPr>
              <a:t>"Hello World!"</a:t>
            </a:r>
            <a:r>
              <a:rPr lang="en-PH" sz="950" dirty="0" smtClean="0">
                <a:solidFill>
                  <a:srgbClr val="000000"/>
                </a:solidFill>
                <a:effectLst/>
              </a:rPr>
              <a:t>);         </a:t>
            </a:r>
            <a:r>
              <a:rPr lang="en-PH" sz="950" dirty="0" smtClean="0">
                <a:solidFill>
                  <a:srgbClr val="000000"/>
                </a:solidFill>
              </a:rPr>
              <a:t/>
            </a:r>
            <a:br>
              <a:rPr lang="en-PH" sz="950" dirty="0" smtClean="0">
                <a:solidFill>
                  <a:srgbClr val="000000"/>
                </a:solidFill>
              </a:rPr>
            </a:br>
            <a:r>
              <a:rPr lang="en-PH" sz="950" dirty="0" smtClean="0">
                <a:solidFill>
                  <a:srgbClr val="000000"/>
                </a:solidFill>
              </a:rPr>
              <a:t>                 </a:t>
            </a:r>
            <a:r>
              <a:rPr lang="en-PH" sz="950" dirty="0" err="1" smtClean="0">
                <a:solidFill>
                  <a:srgbClr val="000000"/>
                </a:solidFill>
              </a:rPr>
              <a:t>System.</a:t>
            </a:r>
            <a:r>
              <a:rPr lang="en-PH" sz="950" dirty="0" err="1" smtClean="0">
                <a:solidFill>
                  <a:srgbClr val="000000"/>
                </a:solidFill>
                <a:effectLst/>
              </a:rPr>
              <a:t>Console.ReadKey</a:t>
            </a:r>
            <a:r>
              <a:rPr lang="en-PH" sz="950" dirty="0" smtClean="0">
                <a:solidFill>
                  <a:srgbClr val="000000"/>
                </a:solidFill>
                <a:effectLst/>
              </a:rPr>
              <a:t>();     </a:t>
            </a:r>
          </a:p>
          <a:p>
            <a:pPr marL="0" marR="0">
              <a:lnSpc>
                <a:spcPct val="107000"/>
              </a:lnSpc>
              <a:spcBef>
                <a:spcPts val="0"/>
              </a:spcBef>
              <a:spcAft>
                <a:spcPts val="800"/>
              </a:spcAft>
            </a:pPr>
            <a:r>
              <a:rPr lang="en-PH" sz="950" dirty="0" smtClean="0">
                <a:solidFill>
                  <a:srgbClr val="000000"/>
                </a:solidFill>
                <a:effectLst/>
              </a:rPr>
              <a:t>       }  </a:t>
            </a:r>
          </a:p>
          <a:p>
            <a:pPr marL="0" marR="0">
              <a:lnSpc>
                <a:spcPct val="107000"/>
              </a:lnSpc>
              <a:spcBef>
                <a:spcPts val="0"/>
              </a:spcBef>
              <a:spcAft>
                <a:spcPts val="800"/>
              </a:spcAft>
            </a:pPr>
            <a:r>
              <a:rPr lang="en-PH" sz="950" dirty="0" smtClean="0">
                <a:solidFill>
                  <a:srgbClr val="000000"/>
                </a:solidFill>
                <a:effectLst/>
              </a:rPr>
              <a:t>    }</a:t>
            </a:r>
            <a:br>
              <a:rPr lang="en-PH" sz="950" dirty="0" smtClean="0">
                <a:solidFill>
                  <a:srgbClr val="000000"/>
                </a:solidFill>
                <a:effectLst/>
              </a:rPr>
            </a:br>
            <a:r>
              <a:rPr lang="en-PH" sz="950" dirty="0" smtClean="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PH"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angle 2"/>
          <p:cNvSpPr/>
          <p:nvPr/>
        </p:nvSpPr>
        <p:spPr>
          <a:xfrm>
            <a:off x="4111703" y="2409641"/>
            <a:ext cx="58862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rgbClr val="FF0000"/>
                </a:solidFill>
                <a:effectLst/>
              </a:rPr>
              <a:t>C</a:t>
            </a:r>
            <a:endParaRPr lang="en-US" sz="5400" b="1" cap="none" spc="0" dirty="0">
              <a:ln/>
              <a:solidFill>
                <a:srgbClr val="FF0000"/>
              </a:solidFill>
              <a:effectLst/>
            </a:endParaRPr>
          </a:p>
        </p:txBody>
      </p:sp>
      <p:sp>
        <p:nvSpPr>
          <p:cNvPr id="7" name="Rectangle 6"/>
          <p:cNvSpPr/>
          <p:nvPr/>
        </p:nvSpPr>
        <p:spPr>
          <a:xfrm>
            <a:off x="9580097" y="2395871"/>
            <a:ext cx="1319593"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rgbClr val="FF0000"/>
                </a:solidFill>
                <a:effectLst/>
              </a:rPr>
              <a:t>C++</a:t>
            </a:r>
            <a:endParaRPr lang="en-US" sz="5400" b="1" cap="none" spc="0" dirty="0">
              <a:ln/>
              <a:solidFill>
                <a:srgbClr val="FF0000"/>
              </a:solidFill>
              <a:effectLst/>
            </a:endParaRPr>
          </a:p>
        </p:txBody>
      </p:sp>
      <p:sp>
        <p:nvSpPr>
          <p:cNvPr id="8" name="Rectangle 7"/>
          <p:cNvSpPr/>
          <p:nvPr/>
        </p:nvSpPr>
        <p:spPr>
          <a:xfrm>
            <a:off x="7012529" y="4310552"/>
            <a:ext cx="1048685"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smtClean="0">
                <a:ln/>
                <a:solidFill>
                  <a:srgbClr val="FF0000"/>
                </a:solidFill>
                <a:effectLst/>
              </a:rPr>
              <a:t>C#</a:t>
            </a:r>
            <a:endParaRPr lang="en-US" sz="5400" b="1" cap="none" spc="0" dirty="0">
              <a:ln/>
              <a:solidFill>
                <a:srgbClr val="FF0000"/>
              </a:solidFill>
              <a:effectLst/>
            </a:endParaRPr>
          </a:p>
        </p:txBody>
      </p:sp>
    </p:spTree>
    <p:extLst>
      <p:ext uri="{BB962C8B-B14F-4D97-AF65-F5344CB8AC3E}">
        <p14:creationId xmlns:p14="http://schemas.microsoft.com/office/powerpoint/2010/main" val="8301258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b="3454"/>
          <a:stretch/>
        </p:blipFill>
        <p:spPr>
          <a:xfrm>
            <a:off x="1412350" y="1819848"/>
            <a:ext cx="8544271" cy="4754864"/>
          </a:xfrm>
          <a:prstGeom prst="rect">
            <a:avLst/>
          </a:prstGeom>
        </p:spPr>
      </p:pic>
      <p:sp>
        <p:nvSpPr>
          <p:cNvPr id="7" name="Title 6"/>
          <p:cNvSpPr>
            <a:spLocks noGrp="1"/>
          </p:cNvSpPr>
          <p:nvPr>
            <p:ph type="title"/>
          </p:nvPr>
        </p:nvSpPr>
        <p:spPr>
          <a:xfrm>
            <a:off x="101986" y="354330"/>
            <a:ext cx="10018713" cy="1752599"/>
          </a:xfrm>
        </p:spPr>
        <p:txBody>
          <a:bodyPr>
            <a:normAutofit/>
          </a:bodyPr>
          <a:lstStyle/>
          <a:p>
            <a:r>
              <a:rPr lang="en-PH" sz="3600" dirty="0" smtClean="0"/>
              <a:t>Visual </a:t>
            </a:r>
            <a:r>
              <a:rPr lang="en-PH" sz="3600" dirty="0"/>
              <a:t>Studio Integrated Development Environment (IDE)</a:t>
            </a:r>
          </a:p>
        </p:txBody>
      </p:sp>
      <p:grpSp>
        <p:nvGrpSpPr>
          <p:cNvPr id="14" name="Group 13"/>
          <p:cNvGrpSpPr/>
          <p:nvPr/>
        </p:nvGrpSpPr>
        <p:grpSpPr>
          <a:xfrm rot="1721229">
            <a:off x="785712" y="1705990"/>
            <a:ext cx="668556" cy="217170"/>
            <a:chOff x="1577340" y="1211580"/>
            <a:chExt cx="668556" cy="217170"/>
          </a:xfrm>
        </p:grpSpPr>
        <p:cxnSp>
          <p:nvCxnSpPr>
            <p:cNvPr id="11" name="Straight Arrow Connector 10"/>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3" name="Oval 12"/>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smtClean="0"/>
                <a:t>1</a:t>
              </a:r>
              <a:endParaRPr lang="en-PH" sz="1600" dirty="0"/>
            </a:p>
          </p:txBody>
        </p:sp>
      </p:grpSp>
      <p:grpSp>
        <p:nvGrpSpPr>
          <p:cNvPr id="15" name="Group 14"/>
          <p:cNvGrpSpPr/>
          <p:nvPr/>
        </p:nvGrpSpPr>
        <p:grpSpPr>
          <a:xfrm rot="20632396">
            <a:off x="825866" y="2320249"/>
            <a:ext cx="668556" cy="217170"/>
            <a:chOff x="1577340" y="1211580"/>
            <a:chExt cx="668556" cy="217170"/>
          </a:xfrm>
        </p:grpSpPr>
        <p:cxnSp>
          <p:nvCxnSpPr>
            <p:cNvPr id="16" name="Straight Arrow Connector 15"/>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7" name="Oval 16"/>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500" dirty="0"/>
                <a:t>3</a:t>
              </a:r>
            </a:p>
          </p:txBody>
        </p:sp>
      </p:grpSp>
      <p:grpSp>
        <p:nvGrpSpPr>
          <p:cNvPr id="18" name="Group 17"/>
          <p:cNvGrpSpPr/>
          <p:nvPr/>
        </p:nvGrpSpPr>
        <p:grpSpPr>
          <a:xfrm>
            <a:off x="448271" y="1932074"/>
            <a:ext cx="931446" cy="371204"/>
            <a:chOff x="1577340" y="1211580"/>
            <a:chExt cx="668556" cy="217170"/>
          </a:xfrm>
        </p:grpSpPr>
        <p:cxnSp>
          <p:nvCxnSpPr>
            <p:cNvPr id="19" name="Straight Arrow Connector 18"/>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0" name="Oval 19"/>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a:t>2</a:t>
              </a:r>
            </a:p>
          </p:txBody>
        </p:sp>
      </p:grpSp>
      <p:grpSp>
        <p:nvGrpSpPr>
          <p:cNvPr id="21" name="Group 20"/>
          <p:cNvGrpSpPr/>
          <p:nvPr/>
        </p:nvGrpSpPr>
        <p:grpSpPr>
          <a:xfrm>
            <a:off x="913994" y="3346843"/>
            <a:ext cx="668556" cy="217170"/>
            <a:chOff x="1577340" y="1211580"/>
            <a:chExt cx="668556" cy="217170"/>
          </a:xfrm>
        </p:grpSpPr>
        <p:cxnSp>
          <p:nvCxnSpPr>
            <p:cNvPr id="22" name="Straight Arrow Connector 21"/>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3" name="Oval 22"/>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smtClean="0"/>
                <a:t>4</a:t>
              </a:r>
              <a:endParaRPr lang="en-PH" sz="1600" dirty="0"/>
            </a:p>
          </p:txBody>
        </p:sp>
      </p:grpSp>
      <p:grpSp>
        <p:nvGrpSpPr>
          <p:cNvPr id="24" name="Group 23"/>
          <p:cNvGrpSpPr/>
          <p:nvPr/>
        </p:nvGrpSpPr>
        <p:grpSpPr>
          <a:xfrm>
            <a:off x="949231" y="5615940"/>
            <a:ext cx="668556" cy="217170"/>
            <a:chOff x="1577340" y="1211580"/>
            <a:chExt cx="668556" cy="217170"/>
          </a:xfrm>
        </p:grpSpPr>
        <p:cxnSp>
          <p:nvCxnSpPr>
            <p:cNvPr id="25" name="Straight Arrow Connector 24"/>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6" name="Oval 25"/>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smtClean="0"/>
                <a:t>5</a:t>
              </a:r>
              <a:endParaRPr lang="en-PH" sz="1600" dirty="0"/>
            </a:p>
          </p:txBody>
        </p:sp>
      </p:grpSp>
      <p:grpSp>
        <p:nvGrpSpPr>
          <p:cNvPr id="27" name="Group 26"/>
          <p:cNvGrpSpPr/>
          <p:nvPr/>
        </p:nvGrpSpPr>
        <p:grpSpPr>
          <a:xfrm>
            <a:off x="8288586" y="4666513"/>
            <a:ext cx="668556" cy="217170"/>
            <a:chOff x="1577340" y="1211580"/>
            <a:chExt cx="668556" cy="217170"/>
          </a:xfrm>
        </p:grpSpPr>
        <p:cxnSp>
          <p:nvCxnSpPr>
            <p:cNvPr id="28" name="Straight Arrow Connector 27"/>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9" name="Oval 28"/>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smtClean="0"/>
                <a:t>6</a:t>
              </a:r>
              <a:endParaRPr lang="en-PH" sz="1600" dirty="0"/>
            </a:p>
          </p:txBody>
        </p:sp>
      </p:grpSp>
      <p:sp>
        <p:nvSpPr>
          <p:cNvPr id="30" name="TextBox 29"/>
          <p:cNvSpPr txBox="1"/>
          <p:nvPr/>
        </p:nvSpPr>
        <p:spPr>
          <a:xfrm>
            <a:off x="9956621" y="2445942"/>
            <a:ext cx="1823899" cy="3554819"/>
          </a:xfrm>
          <a:prstGeom prst="rect">
            <a:avLst/>
          </a:prstGeom>
          <a:noFill/>
        </p:spPr>
        <p:txBody>
          <a:bodyPr wrap="square" rtlCol="0">
            <a:spAutoFit/>
          </a:bodyPr>
          <a:lstStyle/>
          <a:p>
            <a:pPr marL="342900" indent="-342900">
              <a:buFont typeface="+mj-lt"/>
              <a:buAutoNum type="arabicPeriod"/>
            </a:pPr>
            <a:r>
              <a:rPr lang="en-PH" sz="1500" b="1" dirty="0" smtClean="0"/>
              <a:t> menu bar</a:t>
            </a:r>
            <a:endParaRPr lang="en-PH" sz="1500" b="1" dirty="0"/>
          </a:p>
          <a:p>
            <a:pPr marL="342900" indent="-342900">
              <a:buFont typeface="+mj-lt"/>
              <a:buAutoNum type="arabicPeriod"/>
            </a:pPr>
            <a:r>
              <a:rPr lang="en-PH" sz="1500" b="1" dirty="0"/>
              <a:t>standard toolbar</a:t>
            </a:r>
          </a:p>
          <a:p>
            <a:pPr marL="342900" indent="-342900">
              <a:buFont typeface="+mj-lt"/>
              <a:buAutoNum type="arabicPeriod"/>
            </a:pPr>
            <a:r>
              <a:rPr lang="en-PH" sz="1500" b="1" dirty="0"/>
              <a:t>text editor toolbar</a:t>
            </a:r>
          </a:p>
          <a:p>
            <a:pPr marL="342900" indent="-342900">
              <a:buFont typeface="+mj-lt"/>
              <a:buAutoNum type="arabicPeriod"/>
            </a:pPr>
            <a:r>
              <a:rPr lang="en-PH" sz="1500" b="1" dirty="0"/>
              <a:t>editor</a:t>
            </a:r>
          </a:p>
          <a:p>
            <a:pPr marL="342900" indent="-342900">
              <a:buFont typeface="+mj-lt"/>
              <a:buAutoNum type="arabicPeriod"/>
            </a:pPr>
            <a:r>
              <a:rPr lang="en-PH" sz="1500" b="1" dirty="0"/>
              <a:t>task list/output/command window</a:t>
            </a:r>
          </a:p>
          <a:p>
            <a:pPr marL="342900" indent="-342900">
              <a:buFont typeface="+mj-lt"/>
              <a:buAutoNum type="arabicPeriod"/>
            </a:pPr>
            <a:r>
              <a:rPr lang="en-PH" sz="1500" b="1" dirty="0"/>
              <a:t>solution explorer/team explorer window</a:t>
            </a:r>
          </a:p>
          <a:p>
            <a:pPr marL="342900" indent="-342900">
              <a:buFont typeface="+mj-lt"/>
              <a:buAutoNum type="arabicPeriod"/>
            </a:pPr>
            <a:r>
              <a:rPr lang="en-PH" sz="1500" b="1" dirty="0"/>
              <a:t>status line</a:t>
            </a:r>
          </a:p>
        </p:txBody>
      </p:sp>
      <p:grpSp>
        <p:nvGrpSpPr>
          <p:cNvPr id="31" name="Group 30"/>
          <p:cNvGrpSpPr/>
          <p:nvPr/>
        </p:nvGrpSpPr>
        <p:grpSpPr>
          <a:xfrm>
            <a:off x="820389" y="6352695"/>
            <a:ext cx="668556" cy="217170"/>
            <a:chOff x="1577340" y="1211580"/>
            <a:chExt cx="668556" cy="217170"/>
          </a:xfrm>
        </p:grpSpPr>
        <p:cxnSp>
          <p:nvCxnSpPr>
            <p:cNvPr id="32" name="Straight Arrow Connector 31"/>
            <p:cNvCxnSpPr/>
            <p:nvPr/>
          </p:nvCxnSpPr>
          <p:spPr>
            <a:xfrm>
              <a:off x="1874520" y="1337310"/>
              <a:ext cx="37137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Oval 32"/>
            <p:cNvSpPr/>
            <p:nvPr/>
          </p:nvSpPr>
          <p:spPr>
            <a:xfrm>
              <a:off x="1577340" y="1211580"/>
              <a:ext cx="297180" cy="21717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PH" sz="1600" dirty="0"/>
                <a:t>7</a:t>
              </a:r>
            </a:p>
          </p:txBody>
        </p:sp>
      </p:grpSp>
    </p:spTree>
    <p:extLst>
      <p:ext uri="{BB962C8B-B14F-4D97-AF65-F5344CB8AC3E}">
        <p14:creationId xmlns:p14="http://schemas.microsoft.com/office/powerpoint/2010/main" val="33430852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454"/>
          <a:stretch/>
        </p:blipFill>
        <p:spPr>
          <a:xfrm>
            <a:off x="759206" y="1923448"/>
            <a:ext cx="8525193" cy="4818169"/>
          </a:xfrm>
          <a:prstGeom prst="rect">
            <a:avLst/>
          </a:prstGeom>
        </p:spPr>
      </p:pic>
      <p:sp>
        <p:nvSpPr>
          <p:cNvPr id="7" name="Title 6"/>
          <p:cNvSpPr>
            <a:spLocks noGrp="1"/>
          </p:cNvSpPr>
          <p:nvPr>
            <p:ph type="title"/>
          </p:nvPr>
        </p:nvSpPr>
        <p:spPr>
          <a:xfrm>
            <a:off x="256287" y="348327"/>
            <a:ext cx="10018713" cy="1752599"/>
          </a:xfrm>
        </p:spPr>
        <p:txBody>
          <a:bodyPr>
            <a:normAutofit/>
          </a:bodyPr>
          <a:lstStyle/>
          <a:p>
            <a:r>
              <a:rPr lang="en-PH" sz="3600" dirty="0" smtClean="0"/>
              <a:t>Visual </a:t>
            </a:r>
            <a:r>
              <a:rPr lang="en-PH" sz="3600" dirty="0"/>
              <a:t>Studio Integrated Development Environment (IDE)</a:t>
            </a:r>
          </a:p>
        </p:txBody>
      </p:sp>
      <p:sp>
        <p:nvSpPr>
          <p:cNvPr id="2" name="Rectangle 1"/>
          <p:cNvSpPr/>
          <p:nvPr/>
        </p:nvSpPr>
        <p:spPr>
          <a:xfrm>
            <a:off x="3227148" y="4513257"/>
            <a:ext cx="3227165" cy="369332"/>
          </a:xfrm>
          <a:prstGeom prst="rect">
            <a:avLst/>
          </a:prstGeom>
        </p:spPr>
        <p:txBody>
          <a:bodyPr wrap="none">
            <a:spAutoFit/>
          </a:bodyPr>
          <a:lstStyle/>
          <a:p>
            <a:r>
              <a:rPr lang="en-PH" b="1" dirty="0">
                <a:solidFill>
                  <a:srgbClr val="C00000"/>
                </a:solidFill>
              </a:rPr>
              <a:t>PROGRAMMING </a:t>
            </a:r>
            <a:r>
              <a:rPr lang="en-PH" b="1" dirty="0" smtClean="0">
                <a:solidFill>
                  <a:srgbClr val="C00000"/>
                </a:solidFill>
              </a:rPr>
              <a:t>EXAMPLE    1</a:t>
            </a:r>
            <a:endParaRPr lang="en-US" dirty="0"/>
          </a:p>
        </p:txBody>
      </p:sp>
      <p:sp>
        <p:nvSpPr>
          <p:cNvPr id="5" name="Rectangle 4"/>
          <p:cNvSpPr/>
          <p:nvPr/>
        </p:nvSpPr>
        <p:spPr>
          <a:xfrm>
            <a:off x="9251772" y="3827457"/>
            <a:ext cx="2940228" cy="446276"/>
          </a:xfrm>
          <a:prstGeom prst="rect">
            <a:avLst/>
          </a:prstGeom>
          <a:noFill/>
        </p:spPr>
        <p:txBody>
          <a:bodyPr wrap="none" lIns="91440" tIns="45720" rIns="91440" bIns="45720">
            <a:spAutoFit/>
          </a:bodyPr>
          <a:lstStyle/>
          <a:p>
            <a:pPr algn="ctr"/>
            <a:r>
              <a:rPr lang="en-US" sz="2300" b="1" dirty="0" smtClean="0">
                <a:ln w="0"/>
                <a:effectLst>
                  <a:reflection blurRad="6350" stA="53000" endA="300" endPos="35500" dir="5400000" sy="-90000" algn="bl" rotWithShape="0"/>
                </a:effectLst>
              </a:rPr>
              <a:t>F5 – start debugging</a:t>
            </a:r>
            <a:endParaRPr lang="en-US" sz="2300" b="1" cap="none" spc="0" dirty="0">
              <a:ln w="0"/>
              <a:effectLst>
                <a:reflection blurRad="6350" stA="53000" endA="300" endPos="35500" dir="5400000" sy="-90000" algn="bl" rotWithShape="0"/>
              </a:effectLst>
            </a:endParaRPr>
          </a:p>
        </p:txBody>
      </p:sp>
    </p:spTree>
    <p:extLst>
      <p:ext uri="{BB962C8B-B14F-4D97-AF65-F5344CB8AC3E}">
        <p14:creationId xmlns:p14="http://schemas.microsoft.com/office/powerpoint/2010/main" val="151261474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581" y="453390"/>
            <a:ext cx="10018713" cy="1752599"/>
          </a:xfrm>
        </p:spPr>
        <p:txBody>
          <a:bodyPr/>
          <a:lstStyle/>
          <a:p>
            <a:r>
              <a:rPr lang="en-PH" dirty="0" smtClean="0"/>
              <a:t>Error List Window</a:t>
            </a:r>
            <a:endParaRPr lang="en-PH" dirty="0"/>
          </a:p>
        </p:txBody>
      </p:sp>
      <p:pic>
        <p:nvPicPr>
          <p:cNvPr id="3" name="Picture 2"/>
          <p:cNvPicPr>
            <a:picLocks noChangeAspect="1"/>
          </p:cNvPicPr>
          <p:nvPr/>
        </p:nvPicPr>
        <p:blipFill rotWithShape="1">
          <a:blip r:embed="rId3"/>
          <a:srcRect l="20947" r="11914" b="27083"/>
          <a:stretch/>
        </p:blipFill>
        <p:spPr>
          <a:xfrm>
            <a:off x="2532817" y="1714450"/>
            <a:ext cx="8211383" cy="5014010"/>
          </a:xfrm>
          <a:prstGeom prst="rect">
            <a:avLst/>
          </a:prstGeom>
        </p:spPr>
      </p:pic>
    </p:spTree>
    <p:extLst>
      <p:ext uri="{BB962C8B-B14F-4D97-AF65-F5344CB8AC3E}">
        <p14:creationId xmlns:p14="http://schemas.microsoft.com/office/powerpoint/2010/main" val="1661088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87" y="380239"/>
            <a:ext cx="10018713" cy="1752599"/>
          </a:xfrm>
        </p:spPr>
        <p:txBody>
          <a:bodyPr/>
          <a:lstStyle/>
          <a:p>
            <a:r>
              <a:rPr lang="en-PH" b="1" dirty="0"/>
              <a:t>PROGRAMMING EXAMPLE </a:t>
            </a:r>
            <a:r>
              <a:rPr lang="en-PH" b="1" dirty="0" smtClean="0"/>
              <a:t>1: Sample1_HelloWorld</a:t>
            </a:r>
            <a:endParaRPr lang="en-US" dirty="0"/>
          </a:p>
        </p:txBody>
      </p:sp>
      <p:pic>
        <p:nvPicPr>
          <p:cNvPr id="4" name="Picture 3"/>
          <p:cNvPicPr>
            <a:picLocks noChangeAspect="1"/>
          </p:cNvPicPr>
          <p:nvPr/>
        </p:nvPicPr>
        <p:blipFill>
          <a:blip r:embed="rId3"/>
          <a:stretch>
            <a:fillRect/>
          </a:stretch>
        </p:blipFill>
        <p:spPr>
          <a:xfrm>
            <a:off x="2545080" y="2132838"/>
            <a:ext cx="7589520" cy="4553712"/>
          </a:xfrm>
          <a:prstGeom prst="rect">
            <a:avLst/>
          </a:prstGeom>
        </p:spPr>
      </p:pic>
    </p:spTree>
    <p:extLst>
      <p:ext uri="{BB962C8B-B14F-4D97-AF65-F5344CB8AC3E}">
        <p14:creationId xmlns:p14="http://schemas.microsoft.com/office/powerpoint/2010/main" val="40682984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902" y="462354"/>
            <a:ext cx="10408920" cy="1752599"/>
          </a:xfrm>
        </p:spPr>
        <p:txBody>
          <a:bodyPr>
            <a:normAutofit/>
          </a:bodyPr>
          <a:lstStyle/>
          <a:p>
            <a:pPr algn="l"/>
            <a:r>
              <a:rPr lang="en-PH" sz="2800" b="1" dirty="0"/>
              <a:t>PROGRAMMING </a:t>
            </a:r>
            <a:r>
              <a:rPr lang="en-PH" sz="2800" b="1" dirty="0" smtClean="0"/>
              <a:t>EXAMPLE 2: </a:t>
            </a:r>
            <a:br>
              <a:rPr lang="en-PH" sz="2800" b="1" dirty="0" smtClean="0"/>
            </a:br>
            <a:r>
              <a:rPr lang="en-PH" sz="2800" dirty="0" smtClean="0"/>
              <a:t>Sample2_MyProfile (Project Name)</a:t>
            </a:r>
            <a:br>
              <a:rPr lang="en-PH" sz="2800" dirty="0" smtClean="0"/>
            </a:br>
            <a:r>
              <a:rPr lang="en-PH" sz="2800" dirty="0" err="1" smtClean="0"/>
              <a:t>yourfullname.cs</a:t>
            </a:r>
            <a:r>
              <a:rPr lang="en-PH" sz="2800" dirty="0" smtClean="0"/>
              <a:t> (source filename)</a:t>
            </a:r>
            <a:endParaRPr lang="en-PH" sz="2800" b="1" dirty="0"/>
          </a:p>
        </p:txBody>
      </p:sp>
      <p:sp>
        <p:nvSpPr>
          <p:cNvPr id="3" name="Content Placeholder 2"/>
          <p:cNvSpPr>
            <a:spLocks noGrp="1"/>
          </p:cNvSpPr>
          <p:nvPr>
            <p:ph idx="1"/>
          </p:nvPr>
        </p:nvSpPr>
        <p:spPr>
          <a:xfrm>
            <a:off x="847961" y="2733113"/>
            <a:ext cx="9613861" cy="3599316"/>
          </a:xfrm>
        </p:spPr>
        <p:txBody>
          <a:bodyPr>
            <a:noAutofit/>
          </a:bodyPr>
          <a:lstStyle/>
          <a:p>
            <a:r>
              <a:rPr lang="en-PH" sz="3600" dirty="0" smtClean="0"/>
              <a:t>Create </a:t>
            </a:r>
            <a:r>
              <a:rPr lang="en-PH" sz="3600" dirty="0" smtClean="0"/>
              <a:t>a program </a:t>
            </a:r>
            <a:r>
              <a:rPr lang="en-PH" sz="3600" dirty="0" smtClean="0"/>
              <a:t>that will display your </a:t>
            </a:r>
            <a:r>
              <a:rPr lang="en-PH" sz="3600" b="1" dirty="0" smtClean="0"/>
              <a:t>name, date of birth, course, year &amp; section</a:t>
            </a:r>
          </a:p>
          <a:p>
            <a:r>
              <a:rPr lang="en-PH" sz="3600" dirty="0" smtClean="0"/>
              <a:t>Include multiline </a:t>
            </a:r>
            <a:r>
              <a:rPr lang="en-PH" sz="3600" b="1" dirty="0" smtClean="0"/>
              <a:t>comments</a:t>
            </a:r>
            <a:r>
              <a:rPr lang="en-PH" sz="3600" dirty="0" smtClean="0"/>
              <a:t> that will indicate student’s ID no, student’s full name, Section, Date, and the purpose of your program code</a:t>
            </a:r>
            <a:endParaRPr lang="en-PH" sz="3600" dirty="0"/>
          </a:p>
        </p:txBody>
      </p:sp>
    </p:spTree>
    <p:extLst>
      <p:ext uri="{BB962C8B-B14F-4D97-AF65-F5344CB8AC3E}">
        <p14:creationId xmlns:p14="http://schemas.microsoft.com/office/powerpoint/2010/main" val="39993114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PH" dirty="0"/>
              <a:t>PROGRAMMING EXAMPLE 2: </a:t>
            </a:r>
            <a:br>
              <a:rPr lang="en-PH" dirty="0"/>
            </a:br>
            <a:r>
              <a:rPr lang="en-PH" dirty="0" smtClean="0"/>
              <a:t>Output</a:t>
            </a:r>
            <a:endParaRPr lang="en-US" dirty="0"/>
          </a:p>
        </p:txBody>
      </p:sp>
      <p:sp>
        <p:nvSpPr>
          <p:cNvPr id="3" name="Content Placeholder 2"/>
          <p:cNvSpPr>
            <a:spLocks noGrp="1"/>
          </p:cNvSpPr>
          <p:nvPr>
            <p:ph idx="1"/>
          </p:nvPr>
        </p:nvSpPr>
        <p:spPr>
          <a:xfrm>
            <a:off x="360281" y="2214953"/>
            <a:ext cx="9613861" cy="3599316"/>
          </a:xfrm>
        </p:spPr>
        <p:txBody>
          <a:bodyPr/>
          <a:lstStyle/>
          <a:p>
            <a:endParaRPr lang="en-US" dirty="0"/>
          </a:p>
        </p:txBody>
      </p:sp>
      <p:pic>
        <p:nvPicPr>
          <p:cNvPr id="4" name="Picture 3"/>
          <p:cNvPicPr>
            <a:picLocks noChangeAspect="1"/>
          </p:cNvPicPr>
          <p:nvPr/>
        </p:nvPicPr>
        <p:blipFill rotWithShape="1">
          <a:blip r:embed="rId2"/>
          <a:srcRect l="1166" t="12518" r="85288" b="71188"/>
          <a:stretch/>
        </p:blipFill>
        <p:spPr>
          <a:xfrm>
            <a:off x="680321" y="2103119"/>
            <a:ext cx="8993355" cy="4376599"/>
          </a:xfrm>
          <a:prstGeom prst="rect">
            <a:avLst/>
          </a:prstGeom>
        </p:spPr>
      </p:pic>
    </p:spTree>
    <p:extLst>
      <p:ext uri="{BB962C8B-B14F-4D97-AF65-F5344CB8AC3E}">
        <p14:creationId xmlns:p14="http://schemas.microsoft.com/office/powerpoint/2010/main" val="4032096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0320" y="1041121"/>
            <a:ext cx="9613861" cy="1080938"/>
          </a:xfrm>
        </p:spPr>
        <p:txBody>
          <a:bodyPr>
            <a:normAutofit fontScale="90000"/>
          </a:bodyPr>
          <a:lstStyle/>
          <a:p>
            <a:pPr algn="l"/>
            <a:r>
              <a:rPr lang="en-PH" dirty="0" smtClean="0"/>
              <a:t>PROGRAMMING EXAMPLE 3: </a:t>
            </a:r>
            <a:br>
              <a:rPr lang="en-PH" dirty="0" smtClean="0"/>
            </a:br>
            <a:r>
              <a:rPr lang="en-PH" sz="3600" dirty="0" smtClean="0"/>
              <a:t>Sample3_InputMyName</a:t>
            </a:r>
            <a:r>
              <a:rPr lang="en-PH" dirty="0" smtClean="0"/>
              <a:t> </a:t>
            </a:r>
            <a:r>
              <a:rPr lang="en-PH" dirty="0"/>
              <a:t>(Project Name)</a:t>
            </a:r>
            <a:br>
              <a:rPr lang="en-PH" dirty="0"/>
            </a:br>
            <a:r>
              <a:rPr lang="en-PH" dirty="0" err="1"/>
              <a:t>yourfullname.cs</a:t>
            </a:r>
            <a:r>
              <a:rPr lang="en-PH" dirty="0"/>
              <a:t> (source filename)</a:t>
            </a:r>
            <a:r>
              <a:rPr lang="en-PH" dirty="0" smtClean="0"/>
              <a:t/>
            </a:r>
            <a:br>
              <a:rPr lang="en-PH" dirty="0" smtClean="0"/>
            </a:br>
            <a:r>
              <a:rPr lang="en-PH" dirty="0" smtClean="0"/>
              <a:t>Output</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634" t="6710" r="81705" b="83631"/>
          <a:stretch/>
        </p:blipFill>
        <p:spPr>
          <a:xfrm>
            <a:off x="680320" y="2583616"/>
            <a:ext cx="9042122" cy="3814130"/>
          </a:xfrm>
          <a:prstGeom prst="rect">
            <a:avLst/>
          </a:prstGeom>
        </p:spPr>
      </p:pic>
    </p:spTree>
    <p:extLst>
      <p:ext uri="{BB962C8B-B14F-4D97-AF65-F5344CB8AC3E}">
        <p14:creationId xmlns:p14="http://schemas.microsoft.com/office/powerpoint/2010/main" val="35032513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ConsoleApp1</a:t>
            </a:r>
            <a:br>
              <a:rPr lang="en-US" dirty="0" smtClean="0"/>
            </a:br>
            <a:r>
              <a:rPr lang="en-US" dirty="0" err="1" smtClean="0"/>
              <a:t>Program.cs</a:t>
            </a:r>
            <a:endParaRPr lang="en-US" dirty="0"/>
          </a:p>
        </p:txBody>
      </p:sp>
      <p:sp>
        <p:nvSpPr>
          <p:cNvPr id="3" name="Content Placeholder 2"/>
          <p:cNvSpPr>
            <a:spLocks noGrp="1"/>
          </p:cNvSpPr>
          <p:nvPr>
            <p:ph idx="1"/>
          </p:nvPr>
        </p:nvSpPr>
        <p:spPr/>
        <p:txBody>
          <a:bodyPr/>
          <a:lstStyle/>
          <a:p>
            <a:endParaRPr lang="en-US"/>
          </a:p>
        </p:txBody>
      </p:sp>
      <p:pic>
        <p:nvPicPr>
          <p:cNvPr id="5" name="Picture 4"/>
          <p:cNvPicPr>
            <a:picLocks noChangeAspect="1"/>
          </p:cNvPicPr>
          <p:nvPr/>
        </p:nvPicPr>
        <p:blipFill rotWithShape="1">
          <a:blip r:embed="rId2"/>
          <a:srcRect l="1279" t="5610" r="54506" b="42902"/>
          <a:stretch/>
        </p:blipFill>
        <p:spPr>
          <a:xfrm>
            <a:off x="311567" y="1834166"/>
            <a:ext cx="11649075" cy="5149516"/>
          </a:xfrm>
          <a:prstGeom prst="rect">
            <a:avLst/>
          </a:prstGeom>
        </p:spPr>
      </p:pic>
    </p:spTree>
    <p:extLst>
      <p:ext uri="{BB962C8B-B14F-4D97-AF65-F5344CB8AC3E}">
        <p14:creationId xmlns:p14="http://schemas.microsoft.com/office/powerpoint/2010/main" val="38403784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26656" y="417786"/>
            <a:ext cx="10018713" cy="1752599"/>
          </a:xfrm>
        </p:spPr>
        <p:txBody>
          <a:bodyPr>
            <a:normAutofit/>
          </a:bodyPr>
          <a:lstStyle/>
          <a:p>
            <a:r>
              <a:rPr lang="en-US" b="1" dirty="0" smtClean="0">
                <a:latin typeface="Arial" pitchFamily="34" charset="0"/>
                <a:cs typeface="Arial" pitchFamily="34" charset="0"/>
              </a:rPr>
              <a:t>Object Oriented </a:t>
            </a:r>
            <a:r>
              <a:rPr lang="en-US" b="1" dirty="0">
                <a:latin typeface="Arial" pitchFamily="34" charset="0"/>
                <a:cs typeface="Arial" pitchFamily="34" charset="0"/>
              </a:rPr>
              <a:t>P</a:t>
            </a:r>
            <a:r>
              <a:rPr lang="en-US" b="1" dirty="0" smtClean="0">
                <a:latin typeface="Arial" pitchFamily="34" charset="0"/>
                <a:cs typeface="Arial" pitchFamily="34" charset="0"/>
              </a:rPr>
              <a:t>rogramming (OOP) </a:t>
            </a:r>
            <a:endParaRPr lang="en-US" b="1" dirty="0"/>
          </a:p>
        </p:txBody>
      </p:sp>
      <p:sp>
        <p:nvSpPr>
          <p:cNvPr id="5" name="Content Placeholder 4"/>
          <p:cNvSpPr>
            <a:spLocks noGrp="1"/>
          </p:cNvSpPr>
          <p:nvPr>
            <p:ph idx="1"/>
          </p:nvPr>
        </p:nvSpPr>
        <p:spPr>
          <a:xfrm>
            <a:off x="1752323" y="2335923"/>
            <a:ext cx="10018713" cy="3124201"/>
          </a:xfrm>
        </p:spPr>
        <p:txBody>
          <a:bodyPr>
            <a:noAutofit/>
          </a:bodyPr>
          <a:lstStyle/>
          <a:p>
            <a:pPr algn="just"/>
            <a:r>
              <a:rPr lang="en-US" sz="3200" dirty="0" smtClean="0">
                <a:latin typeface="Arial" pitchFamily="34" charset="0"/>
                <a:cs typeface="Arial" pitchFamily="34" charset="0"/>
              </a:rPr>
              <a:t> a programming methodology that uses </a:t>
            </a:r>
            <a:r>
              <a:rPr lang="en-US" sz="3200" b="1" dirty="0" smtClean="0">
                <a:solidFill>
                  <a:srgbClr val="002060"/>
                </a:solidFill>
                <a:latin typeface="Arial" pitchFamily="34" charset="0"/>
                <a:cs typeface="Arial" pitchFamily="34" charset="0"/>
              </a:rPr>
              <a:t>"objects”</a:t>
            </a:r>
            <a:r>
              <a:rPr lang="en-US" sz="3200" dirty="0" smtClean="0">
                <a:latin typeface="Arial" pitchFamily="34" charset="0"/>
                <a:cs typeface="Arial" pitchFamily="34" charset="0"/>
              </a:rPr>
              <a:t> as the foundational concept</a:t>
            </a:r>
          </a:p>
          <a:p>
            <a:pPr marL="0" indent="0" algn="just">
              <a:buNone/>
            </a:pPr>
            <a:r>
              <a:rPr lang="en-US" sz="3200" dirty="0" smtClean="0">
                <a:solidFill>
                  <a:schemeClr val="accent4">
                    <a:lumMod val="60000"/>
                    <a:lumOff val="40000"/>
                  </a:schemeClr>
                </a:solidFill>
                <a:latin typeface="Arial" pitchFamily="34" charset="0"/>
                <a:cs typeface="Arial" pitchFamily="34" charset="0"/>
              </a:rPr>
              <a:t>objects</a:t>
            </a:r>
          </a:p>
          <a:p>
            <a:pPr marL="0" indent="0" algn="just">
              <a:buNone/>
            </a:pPr>
            <a:r>
              <a:rPr lang="en-US" sz="3200" dirty="0">
                <a:latin typeface="Arial" pitchFamily="34" charset="0"/>
                <a:cs typeface="Arial" pitchFamily="34" charset="0"/>
              </a:rPr>
              <a:t> </a:t>
            </a:r>
            <a:r>
              <a:rPr lang="en-US" sz="3200" dirty="0" smtClean="0">
                <a:latin typeface="Arial" pitchFamily="34" charset="0"/>
                <a:cs typeface="Arial" pitchFamily="34" charset="0"/>
              </a:rPr>
              <a:t>- data </a:t>
            </a:r>
            <a:r>
              <a:rPr lang="en-US" sz="3200" dirty="0">
                <a:latin typeface="Arial" pitchFamily="34" charset="0"/>
                <a:cs typeface="Arial" pitchFamily="34" charset="0"/>
              </a:rPr>
              <a:t>structures consisting of data fields and methods together with their </a:t>
            </a:r>
            <a:r>
              <a:rPr lang="en-US" sz="3200" dirty="0" smtClean="0">
                <a:latin typeface="Arial" pitchFamily="34" charset="0"/>
                <a:cs typeface="Arial" pitchFamily="34" charset="0"/>
              </a:rPr>
              <a:t>interactions</a:t>
            </a:r>
          </a:p>
        </p:txBody>
      </p:sp>
    </p:spTree>
    <p:extLst>
      <p:ext uri="{BB962C8B-B14F-4D97-AF65-F5344CB8AC3E}">
        <p14:creationId xmlns:p14="http://schemas.microsoft.com/office/powerpoint/2010/main" val="75018890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ConsoleApp2</a:t>
            </a:r>
            <a:br>
              <a:rPr lang="en-US" dirty="0" smtClean="0"/>
            </a:br>
            <a:r>
              <a:rPr lang="en-US" dirty="0" err="1" smtClean="0"/>
              <a:t>Program.cs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2768" t="1871" r="60405" b="37486"/>
          <a:stretch/>
        </p:blipFill>
        <p:spPr>
          <a:xfrm>
            <a:off x="0" y="1893644"/>
            <a:ext cx="9534252" cy="4485774"/>
          </a:xfrm>
          <a:prstGeom prst="rect">
            <a:avLst/>
          </a:prstGeom>
        </p:spPr>
      </p:pic>
    </p:spTree>
    <p:extLst>
      <p:ext uri="{BB962C8B-B14F-4D97-AF65-F5344CB8AC3E}">
        <p14:creationId xmlns:p14="http://schemas.microsoft.com/office/powerpoint/2010/main" val="15758802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ConsoleApp3</a:t>
            </a:r>
            <a:br>
              <a:rPr lang="en-US" dirty="0" smtClean="0"/>
            </a:br>
            <a:r>
              <a:rPr lang="en-US" dirty="0" err="1" smtClean="0"/>
              <a:t>Program.cs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2"/>
          <a:srcRect l="944" t="9207" r="65825" b="45185"/>
          <a:stretch/>
        </p:blipFill>
        <p:spPr>
          <a:xfrm>
            <a:off x="680321" y="1834166"/>
            <a:ext cx="10401300" cy="4691666"/>
          </a:xfrm>
          <a:prstGeom prst="rect">
            <a:avLst/>
          </a:prstGeom>
        </p:spPr>
      </p:pic>
    </p:spTree>
    <p:extLst>
      <p:ext uri="{BB962C8B-B14F-4D97-AF65-F5344CB8AC3E}">
        <p14:creationId xmlns:p14="http://schemas.microsoft.com/office/powerpoint/2010/main" val="169327438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21582" t="33658" r="34856" b="11219"/>
          <a:stretch/>
        </p:blipFill>
        <p:spPr>
          <a:xfrm>
            <a:off x="1484310" y="251085"/>
            <a:ext cx="8814216" cy="6270775"/>
          </a:xfrm>
          <a:prstGeom prst="rect">
            <a:avLst/>
          </a:prstGeom>
        </p:spPr>
      </p:pic>
      <p:sp>
        <p:nvSpPr>
          <p:cNvPr id="5" name="Rectangle 4"/>
          <p:cNvSpPr/>
          <p:nvPr/>
        </p:nvSpPr>
        <p:spPr>
          <a:xfrm>
            <a:off x="6716584" y="2463142"/>
            <a:ext cx="3373039"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Data Fields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259440" y="928800"/>
              <a:ext cx="893160" cy="1161000"/>
            </p14:xfrm>
          </p:contentPart>
        </mc:Choice>
        <mc:Fallback xmlns="">
          <p:pic>
            <p:nvPicPr>
              <p:cNvPr id="6" name="Ink 5"/>
              <p:cNvPicPr/>
              <p:nvPr/>
            </p:nvPicPr>
            <p:blipFill>
              <a:blip r:embed="rId5"/>
              <a:stretch>
                <a:fillRect/>
              </a:stretch>
            </p:blipFill>
            <p:spPr>
              <a:xfrm>
                <a:off x="3250080" y="919440"/>
                <a:ext cx="911880" cy="1179720"/>
              </a:xfrm>
              <a:prstGeom prst="rect">
                <a:avLst/>
              </a:prstGeom>
            </p:spPr>
          </p:pic>
        </mc:Fallback>
      </mc:AlternateContent>
    </p:spTree>
    <p:extLst>
      <p:ext uri="{BB962C8B-B14F-4D97-AF65-F5344CB8AC3E}">
        <p14:creationId xmlns:p14="http://schemas.microsoft.com/office/powerpoint/2010/main" val="20669595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1582" t="23150" r="36712" b="18197"/>
          <a:stretch/>
        </p:blipFill>
        <p:spPr>
          <a:xfrm>
            <a:off x="1962326" y="407376"/>
            <a:ext cx="9024542" cy="6246642"/>
          </a:xfrm>
          <a:prstGeom prst="rect">
            <a:avLst/>
          </a:prstGeom>
        </p:spPr>
      </p:pic>
      <p:sp>
        <p:nvSpPr>
          <p:cNvPr id="5" name="Rectangle 4"/>
          <p:cNvSpPr/>
          <p:nvPr/>
        </p:nvSpPr>
        <p:spPr>
          <a:xfrm>
            <a:off x="7936836" y="3651738"/>
            <a:ext cx="2727029" cy="923330"/>
          </a:xfrm>
          <a:prstGeom prst="rect">
            <a:avLst/>
          </a:prstGeom>
          <a:noFill/>
        </p:spPr>
        <p:txBody>
          <a:bodyPr wrap="none" lIns="91440" tIns="45720" rIns="91440" bIns="45720">
            <a:spAutoFit/>
          </a:bodyPr>
          <a:lstStyle/>
          <a:p>
            <a:pPr algn="ctr"/>
            <a:r>
              <a:rPr lang="en-US" sz="5400" b="0" cap="none" spc="0" dirty="0" smtClean="0">
                <a:ln w="0"/>
                <a:solidFill>
                  <a:schemeClr val="accent1"/>
                </a:solidFill>
                <a:effectLst>
                  <a:outerShdw blurRad="38100" dist="25400" dir="5400000" algn="ctr" rotWithShape="0">
                    <a:srgbClr val="6E747A">
                      <a:alpha val="43000"/>
                    </a:srgbClr>
                  </a:outerShdw>
                </a:effectLst>
              </a:rPr>
              <a:t>Methods</a:t>
            </a:r>
            <a:endParaRPr lang="en-US" sz="5400" b="0" cap="none" spc="0" dirty="0">
              <a:ln w="0"/>
              <a:solidFill>
                <a:schemeClr val="accent1"/>
              </a:solidFill>
              <a:effectLst>
                <a:outerShdw blurRad="38100" dist="25400" dir="5400000" algn="ctr" rotWithShape="0">
                  <a:srgbClr val="6E747A">
                    <a:alpha val="43000"/>
                  </a:srgbClr>
                </a:outerShdw>
              </a:effectLst>
            </a:endParaRPr>
          </a:p>
        </p:txBody>
      </p:sp>
      <mc:AlternateContent xmlns:mc="http://schemas.openxmlformats.org/markup-compatibility/2006" xmlns:p14="http://schemas.microsoft.com/office/powerpoint/2010/main">
        <mc:Choice Requires="p14">
          <p:contentPart p14:bwMode="auto" r:id="rId4">
            <p14:nvContentPartPr>
              <p14:cNvPr id="6" name="Ink 5"/>
              <p14:cNvContentPartPr/>
              <p14:nvPr/>
            </p14:nvContentPartPr>
            <p14:xfrm>
              <a:off x="3723840" y="1152000"/>
              <a:ext cx="1402200" cy="2777400"/>
            </p14:xfrm>
          </p:contentPart>
        </mc:Choice>
        <mc:Fallback xmlns="">
          <p:pic>
            <p:nvPicPr>
              <p:cNvPr id="6" name="Ink 5"/>
              <p:cNvPicPr/>
              <p:nvPr/>
            </p:nvPicPr>
            <p:blipFill>
              <a:blip r:embed="rId5"/>
              <a:stretch>
                <a:fillRect/>
              </a:stretch>
            </p:blipFill>
            <p:spPr>
              <a:xfrm>
                <a:off x="3714480" y="1142640"/>
                <a:ext cx="1420920" cy="2796120"/>
              </a:xfrm>
              <a:prstGeom prst="rect">
                <a:avLst/>
              </a:prstGeom>
            </p:spPr>
          </p:pic>
        </mc:Fallback>
      </mc:AlternateContent>
    </p:spTree>
    <p:extLst>
      <p:ext uri="{BB962C8B-B14F-4D97-AF65-F5344CB8AC3E}">
        <p14:creationId xmlns:p14="http://schemas.microsoft.com/office/powerpoint/2010/main" val="36236415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PH" dirty="0" smtClean="0"/>
              <a:t>Why do we need object-oriented programming?</a:t>
            </a:r>
            <a:endParaRPr lang="en-PH" dirty="0"/>
          </a:p>
        </p:txBody>
      </p:sp>
      <p:sp>
        <p:nvSpPr>
          <p:cNvPr id="3" name="Content Placeholder 2"/>
          <p:cNvSpPr>
            <a:spLocks noGrp="1"/>
          </p:cNvSpPr>
          <p:nvPr>
            <p:ph idx="1"/>
          </p:nvPr>
        </p:nvSpPr>
        <p:spPr>
          <a:xfrm>
            <a:off x="1484310" y="2438399"/>
            <a:ext cx="10018713" cy="3124201"/>
          </a:xfrm>
        </p:spPr>
        <p:txBody>
          <a:bodyPr>
            <a:normAutofit fontScale="40000" lnSpcReduction="20000"/>
          </a:bodyPr>
          <a:lstStyle/>
          <a:p>
            <a:pPr marL="0" indent="0">
              <a:buNone/>
            </a:pPr>
            <a:r>
              <a:rPr lang="en-PH" sz="7600" dirty="0" smtClean="0"/>
              <a:t>If </a:t>
            </a:r>
            <a:r>
              <a:rPr lang="en-PH" sz="7600" dirty="0"/>
              <a:t>you want to program just about anything these days, you’d better learn object-oriented </a:t>
            </a:r>
            <a:r>
              <a:rPr lang="en-PH" sz="7600" dirty="0" smtClean="0"/>
              <a:t>programming</a:t>
            </a:r>
          </a:p>
          <a:p>
            <a:r>
              <a:rPr lang="en-PH" sz="7600" dirty="0"/>
              <a:t>object-oriented programming to create mobile apps</a:t>
            </a:r>
          </a:p>
          <a:p>
            <a:endParaRPr lang="en-PH" dirty="0"/>
          </a:p>
          <a:p>
            <a:r>
              <a:rPr lang="en-PH" sz="5000" dirty="0"/>
              <a:t>Java, C# .NET, Visual Basic .NET, </a:t>
            </a:r>
            <a:endParaRPr lang="en-PH" sz="5000" dirty="0" smtClean="0"/>
          </a:p>
          <a:p>
            <a:r>
              <a:rPr lang="en-PH" sz="5000" dirty="0" smtClean="0"/>
              <a:t>Objective-C</a:t>
            </a:r>
            <a:r>
              <a:rPr lang="en-PH" sz="5000" dirty="0"/>
              <a:t>, Ruby, JavaScript, </a:t>
            </a:r>
            <a:endParaRPr lang="en-PH" sz="5000" dirty="0" smtClean="0"/>
          </a:p>
          <a:p>
            <a:r>
              <a:rPr lang="en-PH" sz="5000" dirty="0" smtClean="0"/>
              <a:t>jQuery</a:t>
            </a:r>
            <a:r>
              <a:rPr lang="en-PH" sz="5000" dirty="0"/>
              <a:t>, jQuery Mobile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6545" y="4526972"/>
            <a:ext cx="2701636" cy="2071255"/>
          </a:xfrm>
          <a:prstGeom prst="rect">
            <a:avLst/>
          </a:prstGeom>
        </p:spPr>
      </p:pic>
    </p:spTree>
    <p:extLst>
      <p:ext uri="{BB962C8B-B14F-4D97-AF65-F5344CB8AC3E}">
        <p14:creationId xmlns:p14="http://schemas.microsoft.com/office/powerpoint/2010/main" val="2439611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3711" y="457200"/>
            <a:ext cx="10018713" cy="1752599"/>
          </a:xfrm>
        </p:spPr>
        <p:txBody>
          <a:bodyPr/>
          <a:lstStyle/>
          <a:p>
            <a:r>
              <a:rPr lang="en-PH" dirty="0" smtClean="0"/>
              <a:t>Characteristics of OOPL</a:t>
            </a:r>
            <a:endParaRPr lang="en-PH" dirty="0"/>
          </a:p>
        </p:txBody>
      </p:sp>
      <p:sp>
        <p:nvSpPr>
          <p:cNvPr id="3" name="Content Placeholder 2"/>
          <p:cNvSpPr>
            <a:spLocks noGrp="1"/>
          </p:cNvSpPr>
          <p:nvPr>
            <p:ph idx="1"/>
          </p:nvPr>
        </p:nvSpPr>
        <p:spPr>
          <a:xfrm>
            <a:off x="1228096" y="2651759"/>
            <a:ext cx="10018713" cy="3124201"/>
          </a:xfrm>
        </p:spPr>
        <p:txBody>
          <a:bodyPr>
            <a:noAutofit/>
          </a:bodyPr>
          <a:lstStyle/>
          <a:p>
            <a:pPr marL="514350" indent="-514350">
              <a:buFont typeface="+mj-lt"/>
              <a:buAutoNum type="arabicPeriod"/>
            </a:pPr>
            <a:r>
              <a:rPr lang="en-PH" sz="2400" b="1" dirty="0"/>
              <a:t>Class </a:t>
            </a:r>
            <a:r>
              <a:rPr lang="en-PH" sz="2400" b="1" dirty="0" smtClean="0"/>
              <a:t>definitions</a:t>
            </a:r>
            <a:endParaRPr lang="en-PH" sz="2400" dirty="0"/>
          </a:p>
          <a:p>
            <a:pPr marL="514350" indent="-514350">
              <a:buFont typeface="+mj-lt"/>
              <a:buAutoNum type="arabicPeriod"/>
            </a:pPr>
            <a:r>
              <a:rPr lang="en-PH" sz="2400" b="1" dirty="0" smtClean="0"/>
              <a:t>Objects</a:t>
            </a:r>
            <a:r>
              <a:rPr lang="en-PH" sz="2400" dirty="0" smtClean="0"/>
              <a:t> </a:t>
            </a:r>
          </a:p>
          <a:p>
            <a:pPr marL="514350" indent="-514350">
              <a:buFont typeface="+mj-lt"/>
              <a:buAutoNum type="arabicPeriod"/>
            </a:pPr>
            <a:r>
              <a:rPr lang="en-PH" sz="2400" b="1" dirty="0" smtClean="0"/>
              <a:t>Abstraction</a:t>
            </a:r>
            <a:r>
              <a:rPr lang="en-PH" sz="2400" dirty="0" smtClean="0"/>
              <a:t> </a:t>
            </a:r>
          </a:p>
          <a:p>
            <a:pPr marL="514350" indent="-514350">
              <a:buFont typeface="+mj-lt"/>
              <a:buAutoNum type="arabicPeriod"/>
            </a:pPr>
            <a:r>
              <a:rPr lang="en-PH" sz="2400" b="1" dirty="0" smtClean="0"/>
              <a:t>Encapsulation</a:t>
            </a:r>
            <a:r>
              <a:rPr lang="en-PH" sz="2400" dirty="0" smtClean="0"/>
              <a:t> </a:t>
            </a:r>
          </a:p>
          <a:p>
            <a:pPr marL="514350" indent="-514350">
              <a:buFont typeface="+mj-lt"/>
              <a:buAutoNum type="arabicPeriod"/>
            </a:pPr>
            <a:r>
              <a:rPr lang="en-PH" sz="2400" b="1" dirty="0" smtClean="0"/>
              <a:t>Inheritance </a:t>
            </a:r>
            <a:r>
              <a:rPr lang="en-PH" sz="2400" b="1" dirty="0"/>
              <a:t>and class hierarchy </a:t>
            </a:r>
            <a:endParaRPr lang="en-PH" sz="2400" b="1" dirty="0" smtClean="0"/>
          </a:p>
          <a:p>
            <a:pPr marL="514350" indent="-514350">
              <a:buFont typeface="+mj-lt"/>
              <a:buAutoNum type="arabicPeriod"/>
            </a:pPr>
            <a:r>
              <a:rPr lang="en-PH" sz="2400" dirty="0"/>
              <a:t> </a:t>
            </a:r>
            <a:r>
              <a:rPr lang="en-PH" sz="2400" b="1" dirty="0" smtClean="0"/>
              <a:t>Polymorphism</a:t>
            </a:r>
            <a:endParaRPr lang="en-PH" sz="2400" dirty="0"/>
          </a:p>
        </p:txBody>
      </p:sp>
    </p:spTree>
    <p:extLst>
      <p:ext uri="{BB962C8B-B14F-4D97-AF65-F5344CB8AC3E}">
        <p14:creationId xmlns:p14="http://schemas.microsoft.com/office/powerpoint/2010/main" val="766709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514350" indent="-514350" algn="l"/>
            <a:r>
              <a:rPr lang="en-PH" dirty="0"/>
              <a:t>Class </a:t>
            </a:r>
            <a:r>
              <a:rPr lang="en-PH" dirty="0" smtClean="0"/>
              <a:t>definitions, Objects, Abstraction </a:t>
            </a:r>
            <a:r>
              <a:rPr lang="en-PH" dirty="0"/>
              <a:t/>
            </a:r>
            <a:br>
              <a:rPr lang="en-PH" dirty="0"/>
            </a:b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rotWithShape="1">
          <a:blip r:embed="rId3"/>
          <a:srcRect l="11055" t="13281" r="40044" b="20312"/>
          <a:stretch/>
        </p:blipFill>
        <p:spPr>
          <a:xfrm>
            <a:off x="2533650" y="1502068"/>
            <a:ext cx="7143750" cy="5454061"/>
          </a:xfrm>
          <a:prstGeom prst="rect">
            <a:avLst/>
          </a:prstGeom>
        </p:spPr>
      </p:pic>
    </p:spTree>
    <p:extLst>
      <p:ext uri="{BB962C8B-B14F-4D97-AF65-F5344CB8AC3E}">
        <p14:creationId xmlns:p14="http://schemas.microsoft.com/office/powerpoint/2010/main" val="9892558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Encapsulation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rotWithShape="1">
          <a:blip r:embed="rId3"/>
          <a:srcRect l="20132" t="45573" r="29942" b="25000"/>
          <a:stretch/>
        </p:blipFill>
        <p:spPr>
          <a:xfrm>
            <a:off x="1484310" y="2438399"/>
            <a:ext cx="9542870" cy="3162300"/>
          </a:xfrm>
          <a:prstGeom prst="rect">
            <a:avLst/>
          </a:prstGeom>
        </p:spPr>
      </p:pic>
    </p:spTree>
    <p:extLst>
      <p:ext uri="{BB962C8B-B14F-4D97-AF65-F5344CB8AC3E}">
        <p14:creationId xmlns:p14="http://schemas.microsoft.com/office/powerpoint/2010/main" val="3051154723"/>
      </p:ext>
    </p:extLst>
  </p:cSld>
  <p:clrMapOvr>
    <a:masterClrMapping/>
  </p:clrMapOvr>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Berlin</Template>
  <TotalTime>2835</TotalTime>
  <Words>1613</Words>
  <Application>Microsoft Office PowerPoint</Application>
  <PresentationFormat>Widescreen</PresentationFormat>
  <Paragraphs>220</Paragraphs>
  <Slides>31</Slides>
  <Notes>20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Aharoni</vt:lpstr>
      <vt:lpstr>AR JULIAN</vt:lpstr>
      <vt:lpstr>Arial</vt:lpstr>
      <vt:lpstr>Calibri</vt:lpstr>
      <vt:lpstr>Courier New</vt:lpstr>
      <vt:lpstr>Segoe UI</vt:lpstr>
      <vt:lpstr>Times New Roman</vt:lpstr>
      <vt:lpstr>Trebuchet MS</vt:lpstr>
      <vt:lpstr>Berlin</vt:lpstr>
      <vt:lpstr>Intro to C# Language</vt:lpstr>
      <vt:lpstr>Identify the different objects in the picture.</vt:lpstr>
      <vt:lpstr>Object Oriented Programming (OOP) </vt:lpstr>
      <vt:lpstr>PowerPoint Presentation</vt:lpstr>
      <vt:lpstr>PowerPoint Presentation</vt:lpstr>
      <vt:lpstr>Why do we need object-oriented programming?</vt:lpstr>
      <vt:lpstr>Characteristics of OOPL</vt:lpstr>
      <vt:lpstr>Class definitions, Objects, Abstraction  </vt:lpstr>
      <vt:lpstr>Encapsulation</vt:lpstr>
      <vt:lpstr>Inheritance</vt:lpstr>
      <vt:lpstr>Polymorphism</vt:lpstr>
      <vt:lpstr>Characteristics of OOPL</vt:lpstr>
      <vt:lpstr>Different OOPLs</vt:lpstr>
      <vt:lpstr>PowerPoint Presentation</vt:lpstr>
      <vt:lpstr>C#</vt:lpstr>
      <vt:lpstr>C#</vt:lpstr>
      <vt:lpstr>History</vt:lpstr>
      <vt:lpstr>History</vt:lpstr>
      <vt:lpstr>History</vt:lpstr>
      <vt:lpstr>.NET</vt:lpstr>
      <vt:lpstr>C# versus C and C++</vt:lpstr>
      <vt:lpstr>Visual Studio Integrated Development Environment (IDE)</vt:lpstr>
      <vt:lpstr>Visual Studio Integrated Development Environment (IDE)</vt:lpstr>
      <vt:lpstr>Error List Window</vt:lpstr>
      <vt:lpstr>PROGRAMMING EXAMPLE 1: Sample1_HelloWorld</vt:lpstr>
      <vt:lpstr>PROGRAMMING EXAMPLE 2:  Sample2_MyProfile (Project Name) yourfullname.cs (source filename)</vt:lpstr>
      <vt:lpstr>PROGRAMMING EXAMPLE 2:  Output</vt:lpstr>
      <vt:lpstr>PROGRAMMING EXAMPLE 3:  Sample3_InputMyName (Project Name) yourfullname.cs (source filename) Output</vt:lpstr>
      <vt:lpstr>ConsoleApp1 Program.cs</vt:lpstr>
      <vt:lpstr>ConsoleApp2 Program.cs</vt:lpstr>
      <vt:lpstr>ConsoleApp3 Program.cs</vt:lpstr>
    </vt:vector>
  </TitlesOfParts>
  <Company>CtrlSoft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dc:title>
  <dc:creator>Cheri</dc:creator>
  <cp:lastModifiedBy>Cheri</cp:lastModifiedBy>
  <cp:revision>128</cp:revision>
  <dcterms:created xsi:type="dcterms:W3CDTF">2014-11-03T20:11:19Z</dcterms:created>
  <dcterms:modified xsi:type="dcterms:W3CDTF">2018-09-21T03:26:39Z</dcterms:modified>
</cp:coreProperties>
</file>